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2" r:id="rId3"/>
    <p:sldId id="289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2" r:id="rId23"/>
    <p:sldId id="311" r:id="rId24"/>
    <p:sldId id="262" r:id="rId25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3" autoAdjust="0"/>
    <p:restoredTop sz="95043" autoAdjust="0"/>
  </p:normalViewPr>
  <p:slideViewPr>
    <p:cSldViewPr>
      <p:cViewPr varScale="1">
        <p:scale>
          <a:sx n="113" d="100"/>
          <a:sy n="113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CD439E47-AF02-4AAE-94B5-024033FB5EEB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FEA1146-80CB-4E19-9308-92B196E0CF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519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A1146-80CB-4E19-9308-92B196E0CFED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4160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A1146-80CB-4E19-9308-92B196E0CFED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453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A1146-80CB-4E19-9308-92B196E0CFED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9320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A1146-80CB-4E19-9308-92B196E0CFED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72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A1146-80CB-4E19-9308-92B196E0CFED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14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na ensimmäinen logo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498600"/>
            <a:ext cx="7286625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662575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3FC2C-E2B9-424E-84AA-96792FE8DEC1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F8F8-1D29-47EC-8D13-FA5A990361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9484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ainen ottsikko, leipis Kappaleess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CDCF-9F33-4A4F-A8B8-A3E0A7D8161C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D228-218D-4F26-B49B-93C766C3F5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0913541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defRPr/>
            </a:lvl1pPr>
            <a:lvl2pPr>
              <a:buClr>
                <a:srgbClr val="FF6600"/>
              </a:buClr>
              <a:defRPr/>
            </a:lvl2pPr>
            <a:lvl3pPr>
              <a:buClr>
                <a:srgbClr val="FF6600"/>
              </a:buClr>
              <a:defRPr/>
            </a:lvl3pPr>
            <a:lvl4pPr>
              <a:buClr>
                <a:srgbClr val="FF6600"/>
              </a:buClr>
              <a:defRPr/>
            </a:lvl4pPr>
            <a:lvl5pPr>
              <a:buClr>
                <a:srgbClr val="FF66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8E71F-7F4E-4369-9D0B-5419BC45B130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3F5A-5744-4AA1-82A5-F4384965866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8309314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ssi ot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6600"/>
              </a:buClr>
              <a:buNone/>
              <a:defRPr/>
            </a:lvl1pPr>
            <a:lvl2pPr>
              <a:buClr>
                <a:srgbClr val="FF6600"/>
              </a:buClr>
              <a:buNone/>
              <a:defRPr/>
            </a:lvl2pPr>
            <a:lvl3pPr>
              <a:buClr>
                <a:srgbClr val="FF6600"/>
              </a:buClr>
              <a:buNone/>
              <a:defRPr/>
            </a:lvl3pPr>
            <a:lvl4pPr>
              <a:buClr>
                <a:srgbClr val="FF6600"/>
              </a:buClr>
              <a:buNone/>
              <a:defRPr/>
            </a:lvl4pPr>
            <a:lvl5pPr>
              <a:buClr>
                <a:srgbClr val="FF6600"/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5F304-BC5F-4A41-9C19-F012CA4220B4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58BC-665D-4F65-9E32-F8548BBA3AF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49818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hreä otsikko, leipis lista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0D520"/>
              </a:buClr>
              <a:defRPr/>
            </a:lvl1pPr>
            <a:lvl2pPr>
              <a:buClr>
                <a:srgbClr val="40D520"/>
              </a:buClr>
              <a:defRPr/>
            </a:lvl2pPr>
            <a:lvl3pPr>
              <a:buClr>
                <a:srgbClr val="40D520"/>
              </a:buClr>
              <a:defRPr/>
            </a:lvl3pPr>
            <a:lvl4pPr>
              <a:buClr>
                <a:srgbClr val="40D520"/>
              </a:buClr>
              <a:defRPr/>
            </a:lvl4pPr>
            <a:lvl5pPr>
              <a:buClr>
                <a:srgbClr val="40D52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52E1C-7348-447F-AFF0-7A7E56E40C79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5D369-32EA-4C72-A29F-127FFE5827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4501808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hreä o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40D520"/>
              </a:buClr>
              <a:buNone/>
              <a:defRPr/>
            </a:lvl1pPr>
            <a:lvl2pPr>
              <a:buClr>
                <a:srgbClr val="40D520"/>
              </a:buClr>
              <a:buNone/>
              <a:defRPr/>
            </a:lvl2pPr>
            <a:lvl3pPr>
              <a:buClr>
                <a:srgbClr val="40D520"/>
              </a:buClr>
              <a:buNone/>
              <a:defRPr/>
            </a:lvl3pPr>
            <a:lvl4pPr>
              <a:buClr>
                <a:srgbClr val="40D520"/>
              </a:buClr>
              <a:buNone/>
              <a:defRPr/>
            </a:lvl4pPr>
            <a:lvl5pPr>
              <a:buClr>
                <a:srgbClr val="40D520"/>
              </a:buCl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E84C-F628-42EF-B70F-4618604F24D3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B0EAC-A3D7-4944-83E1-7276ECBD50A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6126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Kansi/otsikko dia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ED17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1357313" y="5214938"/>
            <a:ext cx="4000500" cy="7143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43634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nsi/otsikko dia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1357313" y="5214938"/>
            <a:ext cx="4000500" cy="7143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766841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/otsikko dia vihreä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214554"/>
            <a:ext cx="6429420" cy="114300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0D52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1357313" y="5214938"/>
            <a:ext cx="4000500" cy="7143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7759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 punain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5035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ED17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7968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 oranss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5035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73303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sivu Vihreä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5035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143248"/>
            <a:ext cx="6429420" cy="1143008"/>
          </a:xfrm>
        </p:spPr>
        <p:txBody>
          <a:bodyPr/>
          <a:lstStyle>
            <a:lvl1pPr>
              <a:defRPr>
                <a:solidFill>
                  <a:srgbClr val="40D52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2819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list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95678-E5A5-4DF1-A168-0FB2393A1725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99E64-721F-4CBE-AF7E-FEA9D645EED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686971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usta otsikko, leipis Kappalee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"/>
          <a:stretch>
            <a:fillRect/>
          </a:stretch>
        </p:blipFill>
        <p:spPr bwMode="auto">
          <a:xfrm>
            <a:off x="6227763" y="0"/>
            <a:ext cx="2916237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60CE-5646-4EF7-A720-31C5DB3CF890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6BC2-C827-469C-BF34-8FE9EEAEA8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9881837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766BB4-AEF5-4217-8828-C1F9F723FACC}" type="datetimeFigureOut">
              <a:rPr lang="fi-FI"/>
              <a:pPr>
                <a:defRPr/>
              </a:pPr>
              <a:t>20.8.2012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3A9962-DC67-43AD-884E-B4D5DE6298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ED174D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ED174D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D174D"/>
        </a:buClr>
        <a:buFont typeface="Arial" charset="0"/>
        <a:buChar char="−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D174D"/>
        </a:buClr>
        <a:buFont typeface="Arial" charset="0"/>
        <a:buChar char="−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D174D"/>
        </a:buClr>
        <a:buFont typeface="Arial" charset="0"/>
        <a:buChar char="−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D174D"/>
        </a:buClr>
        <a:buFont typeface="Arial" charset="0"/>
        <a:buChar char="−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D174D"/>
        </a:buClr>
        <a:buFont typeface="Arial" charset="0"/>
        <a:buChar char="−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Passive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flow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the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plant</a:t>
            </a:r>
            <a:r>
              <a:rPr lang="fi-FI" dirty="0" smtClean="0"/>
              <a:t>, </a:t>
            </a:r>
            <a:r>
              <a:rPr lang="fi-FI" dirty="0" err="1" smtClean="0"/>
              <a:t>load</a:t>
            </a:r>
            <a:r>
              <a:rPr lang="fi-FI" dirty="0" smtClean="0"/>
              <a:t> and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normal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[6]: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When</a:t>
            </a:r>
            <a:r>
              <a:rPr lang="fi-FI" dirty="0" smtClean="0"/>
              <a:t> the </a:t>
            </a:r>
            <a:r>
              <a:rPr lang="fi-FI" dirty="0" err="1" smtClean="0"/>
              <a:t>plant</a:t>
            </a:r>
            <a:r>
              <a:rPr lang="fi-FI" dirty="0" smtClean="0"/>
              <a:t> and the </a:t>
            </a:r>
            <a:r>
              <a:rPr lang="fi-FI" dirty="0" err="1" smtClean="0"/>
              <a:t>load</a:t>
            </a:r>
            <a:r>
              <a:rPr lang="fi-FI" dirty="0"/>
              <a:t> </a:t>
            </a:r>
            <a:r>
              <a:rPr lang="fi-FI" dirty="0" err="1" smtClean="0"/>
              <a:t>disconnect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grid</a:t>
            </a:r>
            <a:r>
              <a:rPr lang="fi-FI" dirty="0" smtClean="0"/>
              <a:t>,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in </a:t>
            </a:r>
            <a:r>
              <a:rPr lang="fi-FI" dirty="0" err="1" smtClean="0"/>
              <a:t>islanding</a:t>
            </a:r>
            <a:r>
              <a:rPr lang="fi-FI" dirty="0" smtClean="0"/>
              <a:t> </a:t>
            </a:r>
            <a:r>
              <a:rPr lang="fi-FI" dirty="0" err="1" smtClean="0"/>
              <a:t>mode</a:t>
            </a:r>
            <a:r>
              <a:rPr lang="fi-FI" dirty="0" smtClean="0"/>
              <a:t>. </a:t>
            </a:r>
          </a:p>
          <a:p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apparent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00B050"/>
                </a:solidFill>
              </a:rPr>
              <a:t>∆</a:t>
            </a:r>
            <a:r>
              <a:rPr lang="fi-FI" i="1" dirty="0" smtClean="0">
                <a:solidFill>
                  <a:srgbClr val="00B050"/>
                </a:solidFill>
              </a:rPr>
              <a:t>P</a:t>
            </a:r>
            <a:r>
              <a:rPr lang="fi-FI" dirty="0" smtClean="0">
                <a:solidFill>
                  <a:srgbClr val="00B050"/>
                </a:solidFill>
              </a:rPr>
              <a:t> ≠ 0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islanding</a:t>
            </a:r>
            <a:r>
              <a:rPr lang="fi-FI" dirty="0" smtClean="0"/>
              <a:t>, </a:t>
            </a:r>
            <a:r>
              <a:rPr lang="fi-FI" dirty="0" err="1" smtClean="0"/>
              <a:t>there</a:t>
            </a:r>
            <a:r>
              <a:rPr lang="fi-FI" dirty="0" smtClean="0"/>
              <a:t> is a </a:t>
            </a:r>
            <a:r>
              <a:rPr lang="fi-FI" dirty="0" err="1" smtClean="0"/>
              <a:t>change</a:t>
            </a:r>
            <a:r>
              <a:rPr lang="fi-FI" dirty="0" smtClean="0"/>
              <a:t> in </a:t>
            </a:r>
            <a:r>
              <a:rPr lang="fi-FI" dirty="0" err="1" smtClean="0"/>
              <a:t>voltage</a:t>
            </a:r>
            <a:r>
              <a:rPr lang="fi-FI" dirty="0" smtClean="0"/>
              <a:t> and the </a:t>
            </a:r>
            <a:r>
              <a:rPr lang="fi-FI" dirty="0" err="1" smtClean="0">
                <a:solidFill>
                  <a:srgbClr val="00B050"/>
                </a:solidFill>
              </a:rPr>
              <a:t>voltage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protection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/>
              <a:t>detects</a:t>
            </a:r>
            <a:r>
              <a:rPr lang="fi-FI" dirty="0" smtClean="0"/>
              <a:t> it.</a:t>
            </a:r>
          </a:p>
          <a:p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reactive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00B050"/>
                </a:solidFill>
              </a:rPr>
              <a:t>∆</a:t>
            </a:r>
            <a:r>
              <a:rPr lang="fi-FI" i="1" dirty="0" smtClean="0">
                <a:solidFill>
                  <a:srgbClr val="00B050"/>
                </a:solidFill>
              </a:rPr>
              <a:t>Q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>
                <a:solidFill>
                  <a:srgbClr val="00B050"/>
                </a:solidFill>
              </a:rPr>
              <a:t>≠ </a:t>
            </a:r>
            <a:r>
              <a:rPr lang="fi-FI" dirty="0" smtClean="0">
                <a:solidFill>
                  <a:srgbClr val="00B050"/>
                </a:solidFill>
              </a:rPr>
              <a:t>0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islanding</a:t>
            </a:r>
            <a:r>
              <a:rPr lang="fi-FI" dirty="0" smtClean="0"/>
              <a:t>,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a </a:t>
            </a:r>
            <a:r>
              <a:rPr lang="fi-FI" dirty="0" err="1" smtClean="0"/>
              <a:t>phase</a:t>
            </a:r>
            <a:r>
              <a:rPr lang="fi-FI" dirty="0" smtClean="0"/>
              <a:t> </a:t>
            </a:r>
            <a:r>
              <a:rPr lang="fi-FI" dirty="0" err="1" smtClean="0"/>
              <a:t>shift</a:t>
            </a:r>
            <a:r>
              <a:rPr lang="fi-FI" dirty="0" smtClean="0"/>
              <a:t> in </a:t>
            </a:r>
            <a:r>
              <a:rPr lang="fi-FI" dirty="0" err="1" smtClean="0"/>
              <a:t>load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 and the </a:t>
            </a:r>
            <a:r>
              <a:rPr lang="fi-FI" dirty="0" err="1" smtClean="0"/>
              <a:t>converters</a:t>
            </a:r>
            <a:r>
              <a:rPr lang="fi-FI" dirty="0" smtClean="0"/>
              <a:t> </a:t>
            </a:r>
            <a:r>
              <a:rPr lang="fi-FI" dirty="0" err="1" smtClean="0"/>
              <a:t>tries</a:t>
            </a:r>
            <a:r>
              <a:rPr lang="fi-FI" dirty="0" smtClean="0"/>
              <a:t> to </a:t>
            </a:r>
            <a:r>
              <a:rPr lang="fi-FI" dirty="0" err="1" smtClean="0"/>
              <a:t>compensate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varying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 </a:t>
            </a:r>
            <a:r>
              <a:rPr lang="fi-FI" dirty="0" err="1" smtClean="0"/>
              <a:t>until</a:t>
            </a:r>
            <a:r>
              <a:rPr lang="fi-FI" dirty="0" smtClean="0"/>
              <a:t> </a:t>
            </a:r>
            <a:r>
              <a:rPr lang="fi-FI" dirty="0"/>
              <a:t>∆</a:t>
            </a:r>
            <a:r>
              <a:rPr lang="fi-FI" i="1" dirty="0"/>
              <a:t>Q</a:t>
            </a:r>
            <a:r>
              <a:rPr lang="fi-FI" dirty="0"/>
              <a:t> </a:t>
            </a:r>
            <a:r>
              <a:rPr lang="fi-FI" dirty="0" smtClean="0"/>
              <a:t>= 0. The </a:t>
            </a:r>
            <a:r>
              <a:rPr lang="fi-FI" dirty="0" err="1" smtClean="0"/>
              <a:t>change</a:t>
            </a:r>
            <a:r>
              <a:rPr lang="fi-FI" dirty="0" smtClean="0"/>
              <a:t> in </a:t>
            </a:r>
            <a:r>
              <a:rPr lang="fi-FI" dirty="0" err="1" smtClean="0"/>
              <a:t>frequency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detected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>
                <a:solidFill>
                  <a:srgbClr val="00B050"/>
                </a:solidFill>
              </a:rPr>
              <a:t>frequency</a:t>
            </a:r>
            <a:r>
              <a:rPr lang="fi-FI" dirty="0" smtClean="0">
                <a:solidFill>
                  <a:srgbClr val="00B050"/>
                </a:solidFill>
              </a:rPr>
              <a:t> </a:t>
            </a:r>
            <a:r>
              <a:rPr lang="fi-FI" dirty="0" err="1" smtClean="0">
                <a:solidFill>
                  <a:srgbClr val="00B050"/>
                </a:solidFill>
              </a:rPr>
              <a:t>protection</a:t>
            </a:r>
            <a:r>
              <a:rPr lang="fi-FI" dirty="0" smtClean="0">
                <a:solidFill>
                  <a:srgbClr val="00B050"/>
                </a:solidFill>
              </a:rPr>
              <a:t>.</a:t>
            </a:r>
          </a:p>
          <a:p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/>
              <a:t>∆</a:t>
            </a:r>
            <a:r>
              <a:rPr lang="fi-FI" i="1" dirty="0" smtClean="0"/>
              <a:t>P</a:t>
            </a:r>
            <a:r>
              <a:rPr lang="fi-FI" dirty="0" smtClean="0"/>
              <a:t> and ∆</a:t>
            </a:r>
            <a:r>
              <a:rPr lang="fi-FI" i="1" dirty="0" smtClean="0"/>
              <a:t>Q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small</a:t>
            </a:r>
            <a:r>
              <a:rPr lang="fi-FI" dirty="0" smtClean="0"/>
              <a:t>,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protections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/>
              <a:t>!</a:t>
            </a:r>
            <a:endParaRPr lang="fi-FI" dirty="0" smtClean="0"/>
          </a:p>
          <a:p>
            <a:endParaRPr lang="fi-FI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418" y="2204864"/>
            <a:ext cx="405117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13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Passive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Asymmetric</a:t>
            </a:r>
            <a:r>
              <a:rPr lang="fi-FI" dirty="0" smtClean="0"/>
              <a:t> </a:t>
            </a:r>
            <a:r>
              <a:rPr lang="fi-FI" dirty="0" err="1" smtClean="0"/>
              <a:t>faults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detected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voltage</a:t>
            </a:r>
            <a:r>
              <a:rPr lang="fi-FI" dirty="0" smtClean="0"/>
              <a:t> </a:t>
            </a:r>
            <a:r>
              <a:rPr lang="fi-FI" dirty="0" err="1" smtClean="0"/>
              <a:t>vector</a:t>
            </a:r>
            <a:r>
              <a:rPr lang="fi-FI" dirty="0" smtClean="0"/>
              <a:t> </a:t>
            </a:r>
            <a:r>
              <a:rPr lang="fi-FI" dirty="0" err="1" smtClean="0"/>
              <a:t>trajectory</a:t>
            </a:r>
            <a:r>
              <a:rPr lang="fi-FI" dirty="0" smtClean="0"/>
              <a:t> in </a:t>
            </a:r>
            <a:r>
              <a:rPr lang="el-GR" dirty="0" smtClean="0"/>
              <a:t>α</a:t>
            </a:r>
            <a:r>
              <a:rPr lang="fi-FI" dirty="0"/>
              <a:t>-</a:t>
            </a:r>
            <a:r>
              <a:rPr lang="el-GR" dirty="0"/>
              <a:t>β</a:t>
            </a:r>
            <a:r>
              <a:rPr lang="fi-FI" dirty="0"/>
              <a:t> </a:t>
            </a:r>
            <a:r>
              <a:rPr lang="fi-FI" dirty="0" err="1"/>
              <a:t>coordinates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normal</a:t>
            </a:r>
            <a:r>
              <a:rPr lang="fi-FI" dirty="0" smtClean="0"/>
              <a:t> </a:t>
            </a:r>
            <a:r>
              <a:rPr lang="fi-FI" dirty="0" err="1" smtClean="0"/>
              <a:t>operation</a:t>
            </a:r>
            <a:r>
              <a:rPr lang="fi-FI" dirty="0" smtClean="0"/>
              <a:t>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/>
              <a:t> </a:t>
            </a:r>
            <a:r>
              <a:rPr lang="fi-FI" dirty="0" err="1" smtClean="0"/>
              <a:t>vector</a:t>
            </a:r>
            <a:r>
              <a:rPr lang="fi-FI" dirty="0" smtClean="0"/>
              <a:t> </a:t>
            </a:r>
            <a:r>
              <a:rPr lang="fi-FI" dirty="0" err="1" smtClean="0"/>
              <a:t>draws</a:t>
            </a:r>
            <a:r>
              <a:rPr lang="fi-FI" dirty="0" smtClean="0"/>
              <a:t> a </a:t>
            </a:r>
            <a:r>
              <a:rPr lang="fi-FI" dirty="0" err="1" smtClean="0"/>
              <a:t>circle</a:t>
            </a:r>
            <a:r>
              <a:rPr lang="fi-FI" dirty="0" smtClean="0"/>
              <a:t> (</a:t>
            </a:r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only</a:t>
            </a:r>
            <a:r>
              <a:rPr lang="fi-FI" dirty="0" smtClean="0"/>
              <a:t> a </a:t>
            </a:r>
            <a:r>
              <a:rPr lang="fi-FI" dirty="0" err="1" smtClean="0"/>
              <a:t>positive</a:t>
            </a:r>
            <a:r>
              <a:rPr lang="fi-FI" dirty="0" smtClean="0"/>
              <a:t> component </a:t>
            </a:r>
            <a:r>
              <a:rPr lang="fi-FI" dirty="0" err="1" smtClean="0"/>
              <a:t>rotating</a:t>
            </a:r>
            <a:r>
              <a:rPr lang="fi-FI" dirty="0" smtClean="0"/>
              <a:t> </a:t>
            </a:r>
            <a:r>
              <a:rPr lang="fi-FI" dirty="0" err="1" smtClean="0"/>
              <a:t>counterclockwise</a:t>
            </a:r>
            <a:r>
              <a:rPr lang="fi-FI" dirty="0" smtClean="0"/>
              <a:t>).</a:t>
            </a:r>
          </a:p>
          <a:p>
            <a:r>
              <a:rPr lang="fi-FI" dirty="0" err="1" smtClean="0"/>
              <a:t>During</a:t>
            </a:r>
            <a:r>
              <a:rPr lang="fi-FI" dirty="0" smtClean="0"/>
              <a:t> an </a:t>
            </a:r>
            <a:r>
              <a:rPr lang="fi-FI" dirty="0" err="1" smtClean="0"/>
              <a:t>asymmetric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/>
              <a:t> </a:t>
            </a:r>
            <a:r>
              <a:rPr lang="fi-FI" dirty="0" smtClean="0"/>
              <a:t>a </a:t>
            </a:r>
            <a:r>
              <a:rPr lang="fi-FI" dirty="0" err="1" smtClean="0"/>
              <a:t>negative</a:t>
            </a:r>
            <a:r>
              <a:rPr lang="fi-FI" dirty="0"/>
              <a:t> </a:t>
            </a:r>
            <a:r>
              <a:rPr lang="fi-FI" dirty="0" smtClean="0"/>
              <a:t>component (</a:t>
            </a:r>
            <a:r>
              <a:rPr lang="fi-FI" dirty="0" err="1" smtClean="0"/>
              <a:t>rotating</a:t>
            </a:r>
            <a:r>
              <a:rPr lang="fi-FI" dirty="0" smtClean="0"/>
              <a:t> </a:t>
            </a:r>
            <a:r>
              <a:rPr lang="fi-FI" dirty="0" err="1" smtClean="0"/>
              <a:t>clockwise</a:t>
            </a:r>
            <a:r>
              <a:rPr lang="fi-FI" dirty="0" smtClean="0"/>
              <a:t>) </a:t>
            </a:r>
            <a:r>
              <a:rPr lang="fi-FI" dirty="0" err="1" smtClean="0"/>
              <a:t>appears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sum</a:t>
            </a:r>
            <a:r>
              <a:rPr lang="fi-FI" dirty="0" smtClean="0"/>
              <a:t> of the </a:t>
            </a:r>
            <a:r>
              <a:rPr lang="fi-FI" dirty="0" err="1" smtClean="0"/>
              <a:t>positive</a:t>
            </a:r>
            <a:r>
              <a:rPr lang="fi-FI" dirty="0" smtClean="0"/>
              <a:t> and </a:t>
            </a:r>
            <a:r>
              <a:rPr lang="fi-FI" dirty="0" err="1" smtClean="0"/>
              <a:t>negative</a:t>
            </a:r>
            <a:r>
              <a:rPr lang="fi-FI" dirty="0"/>
              <a:t> </a:t>
            </a:r>
            <a:r>
              <a:rPr lang="fi-FI" dirty="0" smtClean="0"/>
              <a:t>component </a:t>
            </a:r>
            <a:r>
              <a:rPr lang="fi-FI" dirty="0" err="1" smtClean="0"/>
              <a:t>draws</a:t>
            </a:r>
            <a:r>
              <a:rPr lang="fi-FI" dirty="0" smtClean="0"/>
              <a:t> an </a:t>
            </a:r>
            <a:r>
              <a:rPr lang="fi-FI" dirty="0" err="1" smtClean="0"/>
              <a:t>ellipse</a:t>
            </a:r>
            <a:r>
              <a:rPr lang="fi-FI" dirty="0" smtClean="0"/>
              <a:t> </a:t>
            </a:r>
            <a:r>
              <a:rPr lang="fi-FI" dirty="0" err="1" smtClean="0"/>
              <a:t>instead</a:t>
            </a:r>
            <a:r>
              <a:rPr lang="fi-FI" dirty="0" smtClean="0"/>
              <a:t> of a </a:t>
            </a:r>
            <a:r>
              <a:rPr lang="fi-FI" dirty="0" err="1" smtClean="0"/>
              <a:t>circle</a:t>
            </a:r>
            <a:r>
              <a:rPr lang="fi-FI" dirty="0" smtClean="0"/>
              <a:t>.</a:t>
            </a:r>
          </a:p>
          <a:p>
            <a:r>
              <a:rPr lang="fi-FI" dirty="0" smtClean="0"/>
              <a:t>A </a:t>
            </a:r>
            <a:r>
              <a:rPr lang="fi-FI" dirty="0" err="1" smtClean="0"/>
              <a:t>zero</a:t>
            </a:r>
            <a:r>
              <a:rPr lang="fi-FI" dirty="0" smtClean="0"/>
              <a:t> component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shift</a:t>
            </a:r>
            <a:r>
              <a:rPr lang="fi-FI" dirty="0" smtClean="0"/>
              <a:t> the </a:t>
            </a:r>
            <a:r>
              <a:rPr lang="fi-FI" dirty="0" err="1" smtClean="0"/>
              <a:t>trajectory</a:t>
            </a:r>
            <a:r>
              <a:rPr lang="fi-FI" dirty="0" smtClean="0"/>
              <a:t> </a:t>
            </a:r>
            <a:r>
              <a:rPr lang="fi-FI" dirty="0" err="1" smtClean="0"/>
              <a:t>origin</a:t>
            </a:r>
            <a:r>
              <a:rPr lang="fi-FI" dirty="0" smtClean="0"/>
              <a:t>.</a:t>
            </a:r>
          </a:p>
          <a:p>
            <a:endParaRPr lang="fi-FI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61048"/>
            <a:ext cx="2368550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88563" y="6021288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[6]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385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Active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Active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detection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the </a:t>
            </a:r>
            <a:r>
              <a:rPr lang="fi-FI" dirty="0" err="1" smtClean="0"/>
              <a:t>passive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active</a:t>
            </a:r>
            <a:r>
              <a:rPr lang="fi-FI" dirty="0" smtClean="0"/>
              <a:t> </a:t>
            </a:r>
            <a:r>
              <a:rPr lang="fi-FI" dirty="0" err="1" smtClean="0"/>
              <a:t>detection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r>
              <a:rPr lang="fi-FI" dirty="0" smtClean="0"/>
              <a:t>.</a:t>
            </a:r>
          </a:p>
          <a:p>
            <a:r>
              <a:rPr lang="fi-FI" dirty="0" smtClean="0"/>
              <a:t>For </a:t>
            </a:r>
            <a:r>
              <a:rPr lang="fi-FI" dirty="0" err="1" smtClean="0"/>
              <a:t>example</a:t>
            </a:r>
            <a:r>
              <a:rPr lang="fi-FI" dirty="0" smtClean="0"/>
              <a:t> the </a:t>
            </a:r>
            <a:r>
              <a:rPr lang="fi-FI" dirty="0" err="1" smtClean="0"/>
              <a:t>converter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try</a:t>
            </a:r>
            <a:r>
              <a:rPr lang="fi-FI" dirty="0" smtClean="0"/>
              <a:t> to </a:t>
            </a:r>
            <a:r>
              <a:rPr lang="fi-FI" dirty="0" err="1" smtClean="0"/>
              <a:t>sway</a:t>
            </a:r>
            <a:r>
              <a:rPr lang="fi-FI" dirty="0" smtClean="0"/>
              <a:t>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 </a:t>
            </a:r>
            <a:r>
              <a:rPr lang="fi-FI" dirty="0" err="1" smtClean="0"/>
              <a:t>and/or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If</a:t>
            </a:r>
            <a:r>
              <a:rPr lang="fi-FI" dirty="0" smtClean="0"/>
              <a:t>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actively</a:t>
            </a:r>
            <a:r>
              <a:rPr lang="fi-FI" dirty="0" smtClean="0"/>
              <a:t> </a:t>
            </a:r>
            <a:r>
              <a:rPr lang="fi-FI" dirty="0" err="1" smtClean="0"/>
              <a:t>changed</a:t>
            </a:r>
            <a:r>
              <a:rPr lang="fi-FI" dirty="0" smtClean="0"/>
              <a:t>, the </a:t>
            </a:r>
            <a:r>
              <a:rPr lang="fi-FI" dirty="0" err="1" smtClean="0"/>
              <a:t>system</a:t>
            </a:r>
            <a:r>
              <a:rPr lang="fi-FI" dirty="0" smtClean="0"/>
              <a:t> is </a:t>
            </a:r>
            <a:r>
              <a:rPr lang="fi-FI" dirty="0" err="1" smtClean="0"/>
              <a:t>likely</a:t>
            </a:r>
            <a:r>
              <a:rPr lang="fi-FI" dirty="0" smtClean="0"/>
              <a:t> in an </a:t>
            </a:r>
            <a:r>
              <a:rPr lang="fi-FI" dirty="0" err="1" smtClean="0"/>
              <a:t>island</a:t>
            </a:r>
            <a:r>
              <a:rPr lang="fi-FI" dirty="0" smtClean="0"/>
              <a:t> with the </a:t>
            </a:r>
            <a:r>
              <a:rPr lang="fi-FI" dirty="0" err="1" smtClean="0"/>
              <a:t>load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method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detect</a:t>
            </a:r>
            <a:r>
              <a:rPr lang="fi-FI" dirty="0" smtClean="0"/>
              <a:t> </a:t>
            </a:r>
            <a:r>
              <a:rPr lang="fi-FI" dirty="0" err="1" smtClean="0"/>
              <a:t>islanding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in </a:t>
            </a:r>
            <a:r>
              <a:rPr lang="fi-FI" dirty="0" err="1" smtClean="0"/>
              <a:t>situations</a:t>
            </a:r>
            <a:r>
              <a:rPr lang="fi-FI" dirty="0" smtClean="0"/>
              <a:t>,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/>
              <a:t>∆</a:t>
            </a:r>
            <a:r>
              <a:rPr lang="fi-FI" i="1" dirty="0"/>
              <a:t>P</a:t>
            </a:r>
            <a:r>
              <a:rPr lang="fi-FI" dirty="0"/>
              <a:t> and ∆</a:t>
            </a:r>
            <a:r>
              <a:rPr lang="fi-FI" i="1" dirty="0"/>
              <a:t>Q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 smtClean="0"/>
              <a:t>small</a:t>
            </a:r>
            <a:r>
              <a:rPr lang="fi-FI" dirty="0" smtClean="0"/>
              <a:t> </a:t>
            </a:r>
            <a:r>
              <a:rPr lang="fi-FI" dirty="0" err="1" smtClean="0"/>
              <a:t>after</a:t>
            </a:r>
            <a:r>
              <a:rPr lang="fi-FI" dirty="0" smtClean="0"/>
              <a:t> the </a:t>
            </a:r>
            <a:r>
              <a:rPr lang="fi-FI" dirty="0" err="1" smtClean="0"/>
              <a:t>grid</a:t>
            </a:r>
            <a:r>
              <a:rPr lang="fi-FI" dirty="0" smtClean="0"/>
              <a:t> is </a:t>
            </a:r>
            <a:r>
              <a:rPr lang="fi-FI" dirty="0" err="1" smtClean="0"/>
              <a:t>disconnected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37824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Operations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/>
          <a:lstStyle/>
          <a:p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plants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stay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duration</a:t>
            </a:r>
            <a:r>
              <a:rPr lang="fi-FI" dirty="0" smtClean="0"/>
              <a:t> </a:t>
            </a:r>
            <a:r>
              <a:rPr lang="fi-FI" dirty="0" err="1" smtClean="0"/>
              <a:t>faults</a:t>
            </a:r>
            <a:r>
              <a:rPr lang="fi-FI" dirty="0" smtClean="0"/>
              <a:t>.</a:t>
            </a:r>
          </a:p>
          <a:p>
            <a:r>
              <a:rPr lang="fi-FI" dirty="0" smtClean="0"/>
              <a:t>Small </a:t>
            </a:r>
            <a:r>
              <a:rPr lang="fi-FI" dirty="0" err="1" smtClean="0"/>
              <a:t>plants</a:t>
            </a:r>
            <a:r>
              <a:rPr lang="fi-FI" dirty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stay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, </a:t>
            </a:r>
            <a:r>
              <a:rPr lang="fi-FI" dirty="0" err="1" smtClean="0"/>
              <a:t>if</a:t>
            </a:r>
            <a:r>
              <a:rPr lang="fi-FI" dirty="0" smtClean="0"/>
              <a:t> the </a:t>
            </a:r>
            <a:r>
              <a:rPr lang="fi-FI" dirty="0" err="1" smtClean="0"/>
              <a:t>internal</a:t>
            </a:r>
            <a:r>
              <a:rPr lang="fi-FI" dirty="0" smtClean="0"/>
              <a:t> </a:t>
            </a:r>
            <a:r>
              <a:rPr lang="fi-FI" dirty="0" err="1" smtClean="0"/>
              <a:t>protection</a:t>
            </a:r>
            <a:r>
              <a:rPr lang="fi-FI" dirty="0" smtClean="0"/>
              <a:t> </a:t>
            </a:r>
            <a:r>
              <a:rPr lang="fi-FI" dirty="0" err="1" smtClean="0"/>
              <a:t>functions</a:t>
            </a:r>
            <a:r>
              <a:rPr lang="fi-FI" dirty="0" smtClean="0"/>
              <a:t> </a:t>
            </a:r>
            <a:r>
              <a:rPr lang="fi-FI" dirty="0" err="1" smtClean="0"/>
              <a:t>allow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In an </a:t>
            </a:r>
            <a:r>
              <a:rPr lang="fi-FI" dirty="0" err="1" smtClean="0"/>
              <a:t>inverter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DC </a:t>
            </a:r>
            <a:r>
              <a:rPr lang="fi-FI" dirty="0" err="1" smtClean="0"/>
              <a:t>link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 </a:t>
            </a:r>
            <a:r>
              <a:rPr lang="fi-FI" dirty="0" err="1" smtClean="0"/>
              <a:t>control</a:t>
            </a:r>
            <a:r>
              <a:rPr lang="fi-FI" dirty="0" smtClean="0"/>
              <a:t> and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control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several</a:t>
            </a:r>
            <a:r>
              <a:rPr lang="fi-FI" dirty="0" smtClean="0"/>
              <a:t> </a:t>
            </a:r>
            <a:r>
              <a:rPr lang="fi-FI" dirty="0" err="1" smtClean="0"/>
              <a:t>ways</a:t>
            </a:r>
            <a:r>
              <a:rPr lang="fi-FI" dirty="0" smtClean="0"/>
              <a:t> to </a:t>
            </a:r>
            <a:r>
              <a:rPr lang="fi-FI" dirty="0" err="1" smtClean="0"/>
              <a:t>react</a:t>
            </a:r>
            <a:r>
              <a:rPr lang="fi-FI" dirty="0" smtClean="0"/>
              <a:t> to a </a:t>
            </a:r>
            <a:r>
              <a:rPr lang="fi-FI" dirty="0" err="1" smtClean="0"/>
              <a:t>network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:</a:t>
            </a:r>
          </a:p>
          <a:p>
            <a:pPr lvl="2">
              <a:buFont typeface="Arial" pitchFamily="34" charset="0"/>
              <a:buChar char="•"/>
            </a:pPr>
            <a:r>
              <a:rPr lang="fi-FI" dirty="0" err="1" smtClean="0"/>
              <a:t>Immediate</a:t>
            </a:r>
            <a:r>
              <a:rPr lang="fi-FI" dirty="0" smtClean="0"/>
              <a:t> </a:t>
            </a:r>
            <a:r>
              <a:rPr lang="fi-FI" dirty="0" err="1" smtClean="0"/>
              <a:t>disconnect</a:t>
            </a:r>
            <a:r>
              <a:rPr lang="fi-FI" dirty="0" smtClean="0"/>
              <a:t>.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advisable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false</a:t>
            </a:r>
            <a:r>
              <a:rPr lang="fi-FI" dirty="0" smtClean="0"/>
              <a:t> </a:t>
            </a:r>
            <a:r>
              <a:rPr lang="fi-FI" dirty="0" err="1" smtClean="0"/>
              <a:t>trippings</a:t>
            </a:r>
            <a:r>
              <a:rPr lang="fi-FI" dirty="0" smtClean="0"/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fi-FI" dirty="0" err="1" smtClean="0"/>
              <a:t>Keep</a:t>
            </a:r>
            <a:r>
              <a:rPr lang="fi-FI" dirty="0" smtClean="0"/>
              <a:t> the DC </a:t>
            </a:r>
            <a:r>
              <a:rPr lang="fi-FI" dirty="0" err="1" smtClean="0"/>
              <a:t>link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constant</a:t>
            </a:r>
            <a:r>
              <a:rPr lang="fi-FI" dirty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phase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currents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increase</a:t>
            </a:r>
            <a:r>
              <a:rPr lang="fi-FI" dirty="0" smtClean="0">
                <a:sym typeface="Wingdings" pitchFamily="2" charset="2"/>
              </a:rPr>
              <a:t> in case of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drop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operate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until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overcurrent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disconnect</a:t>
            </a:r>
            <a:endParaRPr lang="fi-FI" dirty="0" smtClean="0">
              <a:sym typeface="Wingdings" pitchFamily="2" charset="2"/>
            </a:endParaRPr>
          </a:p>
          <a:p>
            <a:pPr lvl="2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Limit</a:t>
            </a:r>
            <a:r>
              <a:rPr lang="fi-FI" dirty="0" smtClean="0">
                <a:sym typeface="Wingdings" pitchFamily="2" charset="2"/>
              </a:rPr>
              <a:t> the </a:t>
            </a:r>
            <a:r>
              <a:rPr lang="fi-FI" dirty="0" err="1" smtClean="0">
                <a:sym typeface="Wingdings" pitchFamily="2" charset="2"/>
              </a:rPr>
              <a:t>phase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currents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and </a:t>
            </a:r>
            <a:r>
              <a:rPr lang="fi-FI" dirty="0" err="1" smtClean="0">
                <a:sym typeface="Wingdings" pitchFamily="2" charset="2"/>
              </a:rPr>
              <a:t>let</a:t>
            </a:r>
            <a:r>
              <a:rPr lang="fi-FI" dirty="0" smtClean="0">
                <a:sym typeface="Wingdings" pitchFamily="2" charset="2"/>
              </a:rPr>
              <a:t> the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increase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operation</a:t>
            </a:r>
            <a:r>
              <a:rPr lang="fi-FI" dirty="0" smtClean="0">
                <a:sym typeface="Wingdings" pitchFamily="2" charset="2"/>
              </a:rPr>
              <a:t> with a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brake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resistor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disconnect</a:t>
            </a:r>
            <a:endParaRPr lang="fi-FI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323313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Operations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501913"/>
              </p:ext>
            </p:extLst>
          </p:nvPr>
        </p:nvGraphicFramePr>
        <p:xfrm>
          <a:off x="1259632" y="1412776"/>
          <a:ext cx="4824536" cy="172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Visio" r:id="rId3" imgW="4937284" imgH="1757839" progId="Visio.Drawing.11">
                  <p:embed/>
                </p:oleObj>
              </mc:Choice>
              <mc:Fallback>
                <p:oleObj name="Visio" r:id="rId3" imgW="4937284" imgH="1757839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4824536" cy="1723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2996952"/>
            <a:ext cx="8229600" cy="2088232"/>
          </a:xfrm>
        </p:spPr>
        <p:txBody>
          <a:bodyPr/>
          <a:lstStyle/>
          <a:p>
            <a:endParaRPr lang="fi-FI" dirty="0" err="1"/>
          </a:p>
          <a:p>
            <a:r>
              <a:rPr lang="fi-FI" b="1" dirty="0" smtClean="0"/>
              <a:t>Grid </a:t>
            </a:r>
            <a:r>
              <a:rPr lang="fi-FI" b="1" dirty="0" err="1" smtClean="0"/>
              <a:t>disconnect</a:t>
            </a:r>
            <a:r>
              <a:rPr lang="fi-FI" b="1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seen</a:t>
            </a:r>
            <a:r>
              <a:rPr lang="fi-FI" dirty="0" smtClean="0"/>
              <a:t> as an open </a:t>
            </a:r>
            <a:r>
              <a:rPr lang="fi-FI" dirty="0" err="1" smtClean="0"/>
              <a:t>circuit</a:t>
            </a:r>
            <a:r>
              <a:rPr lang="fi-FI" dirty="0" smtClean="0"/>
              <a:t> for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converter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Grid </a:t>
            </a:r>
            <a:r>
              <a:rPr lang="fi-FI" dirty="0" err="1" smtClean="0"/>
              <a:t>synchronization</a:t>
            </a:r>
            <a:r>
              <a:rPr lang="fi-FI" dirty="0" smtClean="0"/>
              <a:t> is </a:t>
            </a:r>
            <a:r>
              <a:rPr lang="fi-FI" dirty="0" err="1" smtClean="0"/>
              <a:t>lost</a:t>
            </a:r>
            <a:r>
              <a:rPr lang="fi-FI" dirty="0" smtClean="0"/>
              <a:t>, </a:t>
            </a:r>
            <a:r>
              <a:rPr lang="fi-FI" dirty="0" err="1" smtClean="0"/>
              <a:t>fault</a:t>
            </a:r>
            <a:r>
              <a:rPr lang="fi-FI" dirty="0" smtClean="0"/>
              <a:t> is </a:t>
            </a:r>
            <a:r>
              <a:rPr lang="fi-FI" dirty="0" err="1" smtClean="0"/>
              <a:t>indicated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converter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>
                <a:sym typeface="Wingdings" pitchFamily="2" charset="2"/>
              </a:rPr>
              <a:t>inverter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shutdown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DC </a:t>
            </a:r>
            <a:r>
              <a:rPr lang="fi-FI" dirty="0" err="1" smtClean="0"/>
              <a:t>link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 </a:t>
            </a:r>
            <a:r>
              <a:rPr lang="fi-FI" dirty="0" err="1" smtClean="0"/>
              <a:t>tends</a:t>
            </a:r>
            <a:r>
              <a:rPr lang="fi-FI" dirty="0" smtClean="0"/>
              <a:t> to </a:t>
            </a:r>
            <a:r>
              <a:rPr lang="fi-FI" dirty="0" err="1" smtClean="0"/>
              <a:t>rise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activation</a:t>
            </a:r>
            <a:r>
              <a:rPr lang="fi-FI" dirty="0" smtClean="0">
                <a:sym typeface="Wingdings" pitchFamily="2" charset="2"/>
              </a:rPr>
              <a:t> of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brake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resistor</a:t>
            </a:r>
            <a:endParaRPr lang="fi-FI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ym typeface="Wingdings" pitchFamily="2" charset="2"/>
              </a:rPr>
              <a:t>DC/DC input </a:t>
            </a:r>
            <a:r>
              <a:rPr lang="fi-FI" dirty="0" err="1" smtClean="0">
                <a:sym typeface="Wingdings" pitchFamily="2" charset="2"/>
              </a:rPr>
              <a:t>current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reduces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due</a:t>
            </a:r>
            <a:r>
              <a:rPr lang="fi-FI" dirty="0" smtClean="0">
                <a:sym typeface="Wingdings" pitchFamily="2" charset="2"/>
              </a:rPr>
              <a:t> to </a:t>
            </a:r>
            <a:r>
              <a:rPr lang="fi-FI" dirty="0" err="1" smtClean="0">
                <a:sym typeface="Wingdings" pitchFamily="2" charset="2"/>
              </a:rPr>
              <a:t>increased</a:t>
            </a:r>
            <a:r>
              <a:rPr lang="fi-FI" dirty="0" smtClean="0">
                <a:sym typeface="Wingdings" pitchFamily="2" charset="2"/>
              </a:rPr>
              <a:t>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. </a:t>
            </a:r>
            <a:r>
              <a:rPr lang="fi-FI" dirty="0" err="1" smtClean="0">
                <a:sym typeface="Wingdings" pitchFamily="2" charset="2"/>
              </a:rPr>
              <a:t>Current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control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helps</a:t>
            </a:r>
            <a:r>
              <a:rPr lang="fi-FI" dirty="0" smtClean="0">
                <a:sym typeface="Wingdings" pitchFamily="2" charset="2"/>
              </a:rPr>
              <a:t> to </a:t>
            </a:r>
            <a:r>
              <a:rPr lang="fi-FI" dirty="0" err="1" smtClean="0">
                <a:sym typeface="Wingdings" pitchFamily="2" charset="2"/>
              </a:rPr>
              <a:t>prevent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overloading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 DC/DC </a:t>
            </a:r>
            <a:r>
              <a:rPr lang="fi-FI" dirty="0" err="1" smtClean="0">
                <a:sym typeface="Wingdings" pitchFamily="2" charset="2"/>
              </a:rPr>
              <a:t>shutdown</a:t>
            </a:r>
            <a:endParaRPr lang="fi-FI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Fuel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cell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stack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emergency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shutdown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procedures</a:t>
            </a:r>
            <a:endParaRPr lang="fi-FI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limiting</a:t>
            </a:r>
            <a:r>
              <a:rPr lang="fi-FI" dirty="0" smtClean="0">
                <a:sym typeface="Wingdings" pitchFamily="2" charset="2"/>
              </a:rPr>
              <a:t> of </a:t>
            </a:r>
            <a:r>
              <a:rPr lang="fi-FI" dirty="0" err="1" smtClean="0">
                <a:sym typeface="Wingdings" pitchFamily="2" charset="2"/>
              </a:rPr>
              <a:t>low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active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passive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means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3" name="Rectangle 2"/>
          <p:cNvSpPr/>
          <p:nvPr/>
        </p:nvSpPr>
        <p:spPr>
          <a:xfrm>
            <a:off x="4860032" y="1556792"/>
            <a:ext cx="1368152" cy="9913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521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Operations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606427"/>
              </p:ext>
            </p:extLst>
          </p:nvPr>
        </p:nvGraphicFramePr>
        <p:xfrm>
          <a:off x="1259632" y="1412776"/>
          <a:ext cx="4824536" cy="172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Visio" r:id="rId3" imgW="4937284" imgH="1757839" progId="Visio.Drawing.11">
                  <p:embed/>
                </p:oleObj>
              </mc:Choice>
              <mc:Fallback>
                <p:oleObj name="Visio" r:id="rId3" imgW="4937284" imgH="17578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4824536" cy="1723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2996952"/>
            <a:ext cx="8229600" cy="2088232"/>
          </a:xfrm>
        </p:spPr>
        <p:txBody>
          <a:bodyPr/>
          <a:lstStyle/>
          <a:p>
            <a:endParaRPr lang="fi-FI" dirty="0" err="1"/>
          </a:p>
          <a:p>
            <a:r>
              <a:rPr lang="fi-FI" b="1" dirty="0" smtClean="0"/>
              <a:t>Grid </a:t>
            </a:r>
            <a:r>
              <a:rPr lang="fi-FI" b="1" dirty="0" err="1" smtClean="0"/>
              <a:t>short</a:t>
            </a:r>
            <a:r>
              <a:rPr lang="fi-FI" b="1" dirty="0" smtClean="0"/>
              <a:t> </a:t>
            </a:r>
            <a:r>
              <a:rPr lang="fi-FI" b="1" dirty="0" err="1" smtClean="0"/>
              <a:t>circuit</a:t>
            </a:r>
            <a:r>
              <a:rPr lang="fi-FI" b="1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seen</a:t>
            </a:r>
            <a:r>
              <a:rPr lang="fi-FI" dirty="0" smtClean="0"/>
              <a:t> as a </a:t>
            </a:r>
            <a:r>
              <a:rPr lang="fi-FI" dirty="0" err="1" smtClean="0"/>
              <a:t>decrease</a:t>
            </a:r>
            <a:r>
              <a:rPr lang="fi-FI" dirty="0" smtClean="0"/>
              <a:t> in </a:t>
            </a:r>
            <a:r>
              <a:rPr lang="fi-FI" dirty="0" err="1" smtClean="0"/>
              <a:t>line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/>
              <a:t>Inverter</a:t>
            </a:r>
            <a:r>
              <a:rPr lang="fi-FI" dirty="0" smtClean="0"/>
              <a:t> </a:t>
            </a:r>
            <a:r>
              <a:rPr lang="fi-FI" dirty="0" err="1" smtClean="0"/>
              <a:t>phase</a:t>
            </a:r>
            <a:r>
              <a:rPr lang="fi-FI" dirty="0" smtClean="0"/>
              <a:t> </a:t>
            </a:r>
            <a:r>
              <a:rPr lang="fi-FI" dirty="0" err="1" smtClean="0"/>
              <a:t>currents</a:t>
            </a:r>
            <a:r>
              <a:rPr lang="fi-FI" dirty="0"/>
              <a:t> </a:t>
            </a:r>
            <a:r>
              <a:rPr lang="fi-FI" dirty="0" err="1" smtClean="0"/>
              <a:t>increase</a:t>
            </a:r>
            <a:r>
              <a:rPr lang="fi-FI" dirty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maintain</a:t>
            </a:r>
            <a:r>
              <a:rPr lang="fi-FI" dirty="0"/>
              <a:t> </a:t>
            </a:r>
            <a:r>
              <a:rPr lang="fi-FI" dirty="0" smtClean="0"/>
              <a:t>DC </a:t>
            </a:r>
            <a:r>
              <a:rPr lang="fi-FI" dirty="0" err="1" smtClean="0"/>
              <a:t>link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balance</a:t>
            </a:r>
            <a:r>
              <a:rPr lang="fi-FI" dirty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observe</a:t>
            </a:r>
            <a:r>
              <a:rPr lang="fi-FI" dirty="0" smtClean="0">
                <a:sym typeface="Wingdings" pitchFamily="2" charset="2"/>
              </a:rPr>
              <a:t> the </a:t>
            </a:r>
            <a:r>
              <a:rPr lang="fi-FI" dirty="0" err="1" smtClean="0">
                <a:sym typeface="Wingdings" pitchFamily="2" charset="2"/>
              </a:rPr>
              <a:t>current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limits</a:t>
            </a:r>
            <a:r>
              <a:rPr lang="fi-FI" dirty="0" smtClean="0">
                <a:sym typeface="Wingdings" pitchFamily="2" charset="2"/>
              </a:rPr>
              <a:t> and </a:t>
            </a:r>
            <a:r>
              <a:rPr lang="fi-FI" dirty="0" err="1" smtClean="0">
                <a:sym typeface="Wingdings" pitchFamily="2" charset="2"/>
              </a:rPr>
              <a:t>trip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if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necessary</a:t>
            </a:r>
            <a:r>
              <a:rPr lang="fi-FI" dirty="0" smtClean="0">
                <a:sym typeface="Wingdings" pitchFamily="2" charset="2"/>
              </a:rPr>
              <a:t>.</a:t>
            </a:r>
            <a:endParaRPr lang="fi-FI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ym typeface="Wingdings" pitchFamily="2" charset="2"/>
              </a:rPr>
              <a:t>DC/DC input </a:t>
            </a:r>
            <a:r>
              <a:rPr lang="fi-FI" dirty="0" err="1" smtClean="0">
                <a:sym typeface="Wingdings" pitchFamily="2" charset="2"/>
              </a:rPr>
              <a:t>current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needs</a:t>
            </a:r>
            <a:r>
              <a:rPr lang="fi-FI" dirty="0" smtClean="0">
                <a:sym typeface="Wingdings" pitchFamily="2" charset="2"/>
              </a:rPr>
              <a:t> to </a:t>
            </a:r>
            <a:r>
              <a:rPr lang="fi-FI" dirty="0" err="1" smtClean="0">
                <a:sym typeface="Wingdings" pitchFamily="2" charset="2"/>
              </a:rPr>
              <a:t>be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controlled</a:t>
            </a:r>
            <a:r>
              <a:rPr lang="fi-FI" dirty="0" smtClean="0">
                <a:sym typeface="Wingdings" pitchFamily="2" charset="2"/>
              </a:rPr>
              <a:t> to </a:t>
            </a:r>
            <a:r>
              <a:rPr lang="fi-FI" dirty="0" err="1" smtClean="0">
                <a:sym typeface="Wingdings" pitchFamily="2" charset="2"/>
              </a:rPr>
              <a:t>avoid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overloading</a:t>
            </a:r>
            <a:r>
              <a:rPr lang="fi-FI" dirty="0" smtClean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Fuel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cell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stack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emergency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shutdown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procedures</a:t>
            </a:r>
            <a:r>
              <a:rPr lang="fi-FI" dirty="0" smtClean="0">
                <a:sym typeface="Wingdings" pitchFamily="2" charset="2"/>
              </a:rPr>
              <a:t>, </a:t>
            </a:r>
            <a:r>
              <a:rPr lang="fi-FI" dirty="0" err="1" smtClean="0">
                <a:sym typeface="Wingdings" pitchFamily="2" charset="2"/>
              </a:rPr>
              <a:t>if</a:t>
            </a:r>
            <a:r>
              <a:rPr lang="fi-FI" dirty="0" smtClean="0">
                <a:sym typeface="Wingdings" pitchFamily="2" charset="2"/>
              </a:rPr>
              <a:t> the </a:t>
            </a:r>
            <a:r>
              <a:rPr lang="fi-FI" dirty="0" err="1" smtClean="0">
                <a:sym typeface="Wingdings" pitchFamily="2" charset="2"/>
              </a:rPr>
              <a:t>power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conversion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unit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trips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limiting</a:t>
            </a:r>
            <a:r>
              <a:rPr lang="fi-FI" dirty="0" smtClean="0">
                <a:sym typeface="Wingdings" pitchFamily="2" charset="2"/>
              </a:rPr>
              <a:t> of </a:t>
            </a:r>
            <a:r>
              <a:rPr lang="fi-FI" dirty="0" err="1" smtClean="0">
                <a:sym typeface="Wingdings" pitchFamily="2" charset="2"/>
              </a:rPr>
              <a:t>low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active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passive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means</a:t>
            </a:r>
            <a:endParaRPr lang="fi-FI" dirty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4860032" y="1556792"/>
            <a:ext cx="1368152" cy="9913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891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Operations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803442"/>
              </p:ext>
            </p:extLst>
          </p:nvPr>
        </p:nvGraphicFramePr>
        <p:xfrm>
          <a:off x="1259632" y="1412776"/>
          <a:ext cx="4824536" cy="172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Visio" r:id="rId3" imgW="4937284" imgH="1757839" progId="Visio.Drawing.11">
                  <p:embed/>
                </p:oleObj>
              </mc:Choice>
              <mc:Fallback>
                <p:oleObj name="Visio" r:id="rId3" imgW="4937284" imgH="17578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4824536" cy="1723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2996952"/>
            <a:ext cx="8229600" cy="2088232"/>
          </a:xfrm>
        </p:spPr>
        <p:txBody>
          <a:bodyPr/>
          <a:lstStyle/>
          <a:p>
            <a:endParaRPr lang="fi-FI" dirty="0" err="1"/>
          </a:p>
          <a:p>
            <a:r>
              <a:rPr lang="fi-FI" b="1" dirty="0" smtClean="0"/>
              <a:t>Grid </a:t>
            </a:r>
            <a:r>
              <a:rPr lang="fi-FI" b="1" dirty="0" err="1" smtClean="0"/>
              <a:t>converter</a:t>
            </a:r>
            <a:r>
              <a:rPr lang="fi-FI" b="1" dirty="0" smtClean="0"/>
              <a:t> </a:t>
            </a:r>
            <a:r>
              <a:rPr lang="fi-FI" b="1" dirty="0" err="1" smtClean="0"/>
              <a:t>fault</a:t>
            </a:r>
            <a:r>
              <a:rPr lang="fi-FI" b="1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circuit</a:t>
            </a:r>
            <a:r>
              <a:rPr lang="fi-FI" dirty="0" smtClean="0"/>
              <a:t>, open </a:t>
            </a:r>
            <a:r>
              <a:rPr lang="fi-FI" dirty="0" err="1" smtClean="0"/>
              <a:t>circuit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Fault</a:t>
            </a:r>
            <a:r>
              <a:rPr lang="fi-FI" dirty="0" smtClean="0">
                <a:sym typeface="Wingdings" pitchFamily="2" charset="2"/>
              </a:rPr>
              <a:t> is </a:t>
            </a:r>
            <a:r>
              <a:rPr lang="fi-FI" dirty="0" err="1" smtClean="0">
                <a:sym typeface="Wingdings" pitchFamily="2" charset="2"/>
              </a:rPr>
              <a:t>indicated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by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the </a:t>
            </a:r>
            <a:r>
              <a:rPr lang="fi-FI" dirty="0" err="1" smtClean="0">
                <a:sym typeface="Wingdings" pitchFamily="2" charset="2"/>
              </a:rPr>
              <a:t>grid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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break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resistor</a:t>
            </a:r>
            <a:r>
              <a:rPr lang="fi-FI" dirty="0" smtClean="0">
                <a:sym typeface="Wingdings" pitchFamily="2" charset="2"/>
              </a:rPr>
              <a:t> is </a:t>
            </a:r>
            <a:r>
              <a:rPr lang="fi-FI" dirty="0" err="1" smtClean="0">
                <a:sym typeface="Wingdings" pitchFamily="2" charset="2"/>
              </a:rPr>
              <a:t>activated</a:t>
            </a:r>
            <a:r>
              <a:rPr lang="fi-FI" dirty="0" smtClean="0">
                <a:sym typeface="Wingdings" pitchFamily="2" charset="2"/>
              </a:rPr>
              <a:t> (</a:t>
            </a:r>
            <a:r>
              <a:rPr lang="fi-FI" dirty="0" err="1" smtClean="0">
                <a:sym typeface="Wingdings" pitchFamily="2" charset="2"/>
              </a:rPr>
              <a:t>if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operational</a:t>
            </a:r>
            <a:r>
              <a:rPr lang="fi-FI" dirty="0" smtClean="0">
                <a:sym typeface="Wingdings" pitchFamily="2" charset="2"/>
              </a:rPr>
              <a:t>) to </a:t>
            </a:r>
            <a:r>
              <a:rPr lang="fi-FI" dirty="0" err="1" smtClean="0">
                <a:sym typeface="Wingdings" pitchFamily="2" charset="2"/>
              </a:rPr>
              <a:t>limit</a:t>
            </a:r>
            <a:r>
              <a:rPr lang="fi-FI" dirty="0" smtClean="0">
                <a:sym typeface="Wingdings" pitchFamily="2" charset="2"/>
              </a:rPr>
              <a:t> the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ym typeface="Wingdings" pitchFamily="2" charset="2"/>
              </a:rPr>
              <a:t>DC/DC input </a:t>
            </a:r>
            <a:r>
              <a:rPr lang="fi-FI" dirty="0" err="1" smtClean="0">
                <a:sym typeface="Wingdings" pitchFamily="2" charset="2"/>
              </a:rPr>
              <a:t>current</a:t>
            </a:r>
            <a:r>
              <a:rPr lang="fi-FI" dirty="0" smtClean="0">
                <a:sym typeface="Wingdings" pitchFamily="2" charset="2"/>
              </a:rPr>
              <a:t> is </a:t>
            </a:r>
            <a:r>
              <a:rPr lang="fi-FI" dirty="0" err="1" smtClean="0">
                <a:sym typeface="Wingdings" pitchFamily="2" charset="2"/>
              </a:rPr>
              <a:t>limited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control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shutdown</a:t>
            </a:r>
            <a:endParaRPr lang="fi-FI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Fuel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cell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emergency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shutdown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procedures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limiting</a:t>
            </a:r>
            <a:r>
              <a:rPr lang="fi-FI" dirty="0">
                <a:sym typeface="Wingdings" pitchFamily="2" charset="2"/>
              </a:rPr>
              <a:t> of </a:t>
            </a:r>
            <a:r>
              <a:rPr lang="fi-FI" dirty="0" err="1">
                <a:sym typeface="Wingdings" pitchFamily="2" charset="2"/>
              </a:rPr>
              <a:t>low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voltage</a:t>
            </a:r>
            <a:r>
              <a:rPr lang="fi-FI" dirty="0">
                <a:sym typeface="Wingdings" pitchFamily="2" charset="2"/>
              </a:rPr>
              <a:t> DC </a:t>
            </a:r>
            <a:r>
              <a:rPr lang="fi-FI" dirty="0" err="1">
                <a:sym typeface="Wingdings" pitchFamily="2" charset="2"/>
              </a:rPr>
              <a:t>link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by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active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or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passive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means</a:t>
            </a:r>
            <a:r>
              <a:rPr lang="fi-FI" dirty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4139952" y="1424939"/>
            <a:ext cx="720080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207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Operations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291617"/>
              </p:ext>
            </p:extLst>
          </p:nvPr>
        </p:nvGraphicFramePr>
        <p:xfrm>
          <a:off x="1259632" y="1412776"/>
          <a:ext cx="4824536" cy="172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Visio" r:id="rId3" imgW="4937284" imgH="1757839" progId="Visio.Drawing.11">
                  <p:embed/>
                </p:oleObj>
              </mc:Choice>
              <mc:Fallback>
                <p:oleObj name="Visio" r:id="rId3" imgW="4937284" imgH="17578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4824536" cy="1723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2996952"/>
            <a:ext cx="8229600" cy="2088232"/>
          </a:xfrm>
        </p:spPr>
        <p:txBody>
          <a:bodyPr/>
          <a:lstStyle/>
          <a:p>
            <a:endParaRPr lang="fi-FI" dirty="0" err="1"/>
          </a:p>
          <a:p>
            <a:r>
              <a:rPr lang="fi-FI" b="1" dirty="0" smtClean="0"/>
              <a:t>DC/DC </a:t>
            </a:r>
            <a:r>
              <a:rPr lang="fi-FI" b="1" dirty="0" err="1" smtClean="0"/>
              <a:t>converter</a:t>
            </a:r>
            <a:r>
              <a:rPr lang="fi-FI" b="1" dirty="0" smtClean="0"/>
              <a:t> </a:t>
            </a:r>
            <a:r>
              <a:rPr lang="fi-FI" b="1" dirty="0" err="1" smtClean="0"/>
              <a:t>fault</a:t>
            </a:r>
            <a:r>
              <a:rPr lang="fi-FI" b="1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circuit</a:t>
            </a:r>
            <a:r>
              <a:rPr lang="fi-FI" dirty="0" smtClean="0"/>
              <a:t>, open </a:t>
            </a:r>
            <a:r>
              <a:rPr lang="fi-FI" dirty="0" err="1" smtClean="0"/>
              <a:t>circuit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Fault</a:t>
            </a:r>
            <a:r>
              <a:rPr lang="fi-FI" dirty="0" smtClean="0">
                <a:sym typeface="Wingdings" pitchFamily="2" charset="2"/>
              </a:rPr>
              <a:t> is </a:t>
            </a:r>
            <a:r>
              <a:rPr lang="fi-FI" dirty="0" err="1" smtClean="0">
                <a:sym typeface="Wingdings" pitchFamily="2" charset="2"/>
              </a:rPr>
              <a:t>indicated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by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the DC/DC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 smtClean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ym typeface="Wingdings" pitchFamily="2" charset="2"/>
              </a:rPr>
              <a:t>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tends</a:t>
            </a:r>
            <a:r>
              <a:rPr lang="fi-FI" dirty="0" smtClean="0">
                <a:sym typeface="Wingdings" pitchFamily="2" charset="2"/>
              </a:rPr>
              <a:t> to </a:t>
            </a:r>
            <a:r>
              <a:rPr lang="fi-FI" dirty="0" err="1" smtClean="0">
                <a:sym typeface="Wingdings" pitchFamily="2" charset="2"/>
              </a:rPr>
              <a:t>decrease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decrease</a:t>
            </a:r>
            <a:r>
              <a:rPr lang="fi-FI" dirty="0" smtClean="0">
                <a:sym typeface="Wingdings" pitchFamily="2" charset="2"/>
              </a:rPr>
              <a:t> in </a:t>
            </a:r>
            <a:r>
              <a:rPr lang="fi-FI" dirty="0" err="1" smtClean="0">
                <a:sym typeface="Wingdings" pitchFamily="2" charset="2"/>
              </a:rPr>
              <a:t>grid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line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currents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until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shutdown</a:t>
            </a:r>
            <a:r>
              <a:rPr lang="fi-FI" dirty="0" smtClean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If</a:t>
            </a:r>
            <a:r>
              <a:rPr lang="fi-FI" dirty="0" smtClean="0">
                <a:sym typeface="Wingdings" pitchFamily="2" charset="2"/>
              </a:rPr>
              <a:t> the DC/DC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transistors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are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operational</a:t>
            </a:r>
            <a:r>
              <a:rPr lang="fi-FI" dirty="0" smtClean="0">
                <a:sym typeface="Wingdings" pitchFamily="2" charset="2"/>
              </a:rPr>
              <a:t>  DC/DC input </a:t>
            </a:r>
            <a:r>
              <a:rPr lang="fi-FI" dirty="0" err="1" smtClean="0">
                <a:sym typeface="Wingdings" pitchFamily="2" charset="2"/>
              </a:rPr>
              <a:t>current</a:t>
            </a:r>
            <a:r>
              <a:rPr lang="fi-FI" dirty="0" smtClean="0">
                <a:sym typeface="Wingdings" pitchFamily="2" charset="2"/>
              </a:rPr>
              <a:t> is </a:t>
            </a:r>
            <a:r>
              <a:rPr lang="fi-FI" dirty="0" err="1" smtClean="0">
                <a:sym typeface="Wingdings" pitchFamily="2" charset="2"/>
              </a:rPr>
              <a:t>limited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control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shutdown</a:t>
            </a:r>
            <a:endParaRPr lang="fi-FI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If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the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transistors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are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not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operational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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current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cannot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be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limited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by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control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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possible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overloading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of the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fuel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cell</a:t>
            </a:r>
            <a:r>
              <a:rPr lang="fi-FI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i-FI" dirty="0" err="1" smtClean="0">
                <a:solidFill>
                  <a:srgbClr val="FF0000"/>
                </a:solidFill>
                <a:sym typeface="Wingdings" pitchFamily="2" charset="2"/>
              </a:rPr>
              <a:t>stack</a:t>
            </a:r>
            <a:endParaRPr lang="fi-FI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Fuel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cell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emergency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shutdown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procedures</a:t>
            </a:r>
            <a:r>
              <a:rPr lang="fi-FI" dirty="0" smtClean="0">
                <a:sym typeface="Wingdings" pitchFamily="2" charset="2"/>
              </a:rPr>
              <a:t> 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limiting</a:t>
            </a:r>
            <a:r>
              <a:rPr lang="fi-FI" dirty="0">
                <a:sym typeface="Wingdings" pitchFamily="2" charset="2"/>
              </a:rPr>
              <a:t> of </a:t>
            </a:r>
            <a:r>
              <a:rPr lang="fi-FI" dirty="0" err="1">
                <a:sym typeface="Wingdings" pitchFamily="2" charset="2"/>
              </a:rPr>
              <a:t>low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voltage</a:t>
            </a:r>
            <a:r>
              <a:rPr lang="fi-FI" dirty="0">
                <a:sym typeface="Wingdings" pitchFamily="2" charset="2"/>
              </a:rPr>
              <a:t> DC </a:t>
            </a:r>
            <a:r>
              <a:rPr lang="fi-FI" dirty="0" err="1">
                <a:sym typeface="Wingdings" pitchFamily="2" charset="2"/>
              </a:rPr>
              <a:t>link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by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active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or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passive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means</a:t>
            </a:r>
            <a:r>
              <a:rPr lang="fi-FI" dirty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2627784" y="1412776"/>
            <a:ext cx="1008112" cy="11521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0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Operations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87927"/>
              </p:ext>
            </p:extLst>
          </p:nvPr>
        </p:nvGraphicFramePr>
        <p:xfrm>
          <a:off x="1259632" y="1412776"/>
          <a:ext cx="4824536" cy="172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Visio" r:id="rId3" imgW="4937284" imgH="1757839" progId="Visio.Drawing.11">
                  <p:embed/>
                </p:oleObj>
              </mc:Choice>
              <mc:Fallback>
                <p:oleObj name="Visio" r:id="rId3" imgW="4937284" imgH="175783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4824536" cy="1723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2996952"/>
            <a:ext cx="8229600" cy="2088232"/>
          </a:xfrm>
        </p:spPr>
        <p:txBody>
          <a:bodyPr/>
          <a:lstStyle/>
          <a:p>
            <a:endParaRPr lang="fi-FI" dirty="0" err="1"/>
          </a:p>
          <a:p>
            <a:r>
              <a:rPr lang="fi-FI" b="1" dirty="0" err="1" smtClean="0"/>
              <a:t>Fuel</a:t>
            </a:r>
            <a:r>
              <a:rPr lang="fi-FI" b="1" dirty="0" smtClean="0"/>
              <a:t> </a:t>
            </a:r>
            <a:r>
              <a:rPr lang="fi-FI" b="1" dirty="0" err="1" smtClean="0"/>
              <a:t>cell</a:t>
            </a:r>
            <a:r>
              <a:rPr lang="fi-FI" b="1" dirty="0" smtClean="0"/>
              <a:t> </a:t>
            </a:r>
            <a:r>
              <a:rPr lang="fi-FI" b="1" dirty="0" err="1" smtClean="0"/>
              <a:t>or</a:t>
            </a:r>
            <a:r>
              <a:rPr lang="fi-FI" b="1" dirty="0"/>
              <a:t> </a:t>
            </a:r>
            <a:r>
              <a:rPr lang="fi-FI" b="1" dirty="0" err="1" smtClean="0"/>
              <a:t>low</a:t>
            </a:r>
            <a:r>
              <a:rPr lang="fi-FI" b="1" dirty="0" smtClean="0"/>
              <a:t> </a:t>
            </a:r>
            <a:r>
              <a:rPr lang="fi-FI" b="1" dirty="0" err="1" smtClean="0"/>
              <a:t>voltage</a:t>
            </a:r>
            <a:r>
              <a:rPr lang="fi-FI" b="1" dirty="0" smtClean="0"/>
              <a:t> DC </a:t>
            </a:r>
            <a:r>
              <a:rPr lang="fi-FI" b="1" dirty="0" err="1" smtClean="0"/>
              <a:t>link</a:t>
            </a:r>
            <a:r>
              <a:rPr lang="fi-FI" b="1" dirty="0" smtClean="0"/>
              <a:t> </a:t>
            </a:r>
            <a:r>
              <a:rPr lang="fi-FI" b="1" dirty="0" err="1" smtClean="0"/>
              <a:t>fault</a:t>
            </a:r>
            <a:r>
              <a:rPr lang="fi-FI" b="1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circuit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open </a:t>
            </a:r>
            <a:r>
              <a:rPr lang="fi-FI" dirty="0" err="1" smtClean="0"/>
              <a:t>circuit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Fault</a:t>
            </a:r>
            <a:r>
              <a:rPr lang="fi-FI" dirty="0" smtClean="0">
                <a:sym typeface="Wingdings" pitchFamily="2" charset="2"/>
              </a:rPr>
              <a:t> is </a:t>
            </a:r>
            <a:r>
              <a:rPr lang="fi-FI" dirty="0" err="1" smtClean="0">
                <a:sym typeface="Wingdings" pitchFamily="2" charset="2"/>
              </a:rPr>
              <a:t>indicated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by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the </a:t>
            </a:r>
            <a:r>
              <a:rPr lang="fi-FI" dirty="0" err="1" smtClean="0">
                <a:sym typeface="Wingdings" pitchFamily="2" charset="2"/>
              </a:rPr>
              <a:t>plant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controller</a:t>
            </a:r>
            <a:endParaRPr lang="fi-FI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ym typeface="Wingdings" pitchFamily="2" charset="2"/>
              </a:rPr>
              <a:t>DC/DC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 smtClean="0">
                <a:sym typeface="Wingdings" pitchFamily="2" charset="2"/>
              </a:rPr>
              <a:t> and the </a:t>
            </a:r>
            <a:r>
              <a:rPr lang="fi-FI" dirty="0" err="1" smtClean="0">
                <a:sym typeface="Wingdings" pitchFamily="2" charset="2"/>
              </a:rPr>
              <a:t>grid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can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transfer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power</a:t>
            </a:r>
            <a:r>
              <a:rPr lang="fi-FI" dirty="0" smtClean="0">
                <a:sym typeface="Wingdings" pitchFamily="2" charset="2"/>
              </a:rPr>
              <a:t> and </a:t>
            </a:r>
            <a:r>
              <a:rPr lang="fi-FI" dirty="0" err="1" smtClean="0">
                <a:sym typeface="Wingdings" pitchFamily="2" charset="2"/>
              </a:rPr>
              <a:t>provide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limiting</a:t>
            </a:r>
            <a:r>
              <a:rPr lang="fi-FI" dirty="0" smtClean="0">
                <a:sym typeface="Wingdings" pitchFamily="2" charset="2"/>
              </a:rPr>
              <a:t> of </a:t>
            </a:r>
            <a:r>
              <a:rPr lang="fi-FI" dirty="0" err="1" smtClean="0">
                <a:sym typeface="Wingdings" pitchFamily="2" charset="2"/>
              </a:rPr>
              <a:t>low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DC </a:t>
            </a:r>
            <a:r>
              <a:rPr lang="fi-FI" dirty="0" err="1" smtClean="0">
                <a:sym typeface="Wingdings" pitchFamily="2" charset="2"/>
              </a:rPr>
              <a:t>link</a:t>
            </a:r>
            <a:r>
              <a:rPr lang="fi-FI" dirty="0" smtClean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Fuel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cell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emergency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>
                <a:sym typeface="Wingdings" pitchFamily="2" charset="2"/>
              </a:rPr>
              <a:t>shutdown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procedures</a:t>
            </a:r>
            <a:endParaRPr lang="fi-FI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 err="1" smtClean="0">
                <a:sym typeface="Wingdings" pitchFamily="2" charset="2"/>
              </a:rPr>
              <a:t>Shutdown</a:t>
            </a:r>
            <a:r>
              <a:rPr lang="fi-FI" dirty="0" smtClean="0">
                <a:sym typeface="Wingdings" pitchFamily="2" charset="2"/>
              </a:rPr>
              <a:t> of the DC/DC and </a:t>
            </a:r>
            <a:r>
              <a:rPr lang="fi-FI" dirty="0" err="1" smtClean="0">
                <a:sym typeface="Wingdings" pitchFamily="2" charset="2"/>
              </a:rPr>
              <a:t>grid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>
                <a:sym typeface="Wingdings" pitchFamily="2" charset="2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6" name="Rectangle 5"/>
          <p:cNvSpPr/>
          <p:nvPr/>
        </p:nvSpPr>
        <p:spPr>
          <a:xfrm>
            <a:off x="1187624" y="1412776"/>
            <a:ext cx="1512168" cy="12241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159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Galvanic</a:t>
            </a:r>
            <a:r>
              <a:rPr lang="fi-FI" dirty="0" smtClean="0"/>
              <a:t> </a:t>
            </a:r>
            <a:r>
              <a:rPr lang="fi-FI" dirty="0" err="1" smtClean="0"/>
              <a:t>isolation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Common-mode</a:t>
            </a:r>
            <a:r>
              <a:rPr lang="fi-FI" dirty="0" smtClean="0"/>
              <a:t> </a:t>
            </a:r>
            <a:r>
              <a:rPr lang="fi-FI" dirty="0" err="1" smtClean="0"/>
              <a:t>voltages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75" y="1619440"/>
            <a:ext cx="8229600" cy="4525963"/>
          </a:xfrm>
        </p:spPr>
        <p:txBody>
          <a:bodyPr/>
          <a:lstStyle/>
          <a:p>
            <a:r>
              <a:rPr lang="fi-FI" dirty="0" smtClean="0"/>
              <a:t>In a </a:t>
            </a:r>
            <a:r>
              <a:rPr lang="fi-FI" dirty="0" err="1" smtClean="0"/>
              <a:t>symmetrical</a:t>
            </a:r>
            <a:r>
              <a:rPr lang="fi-FI" dirty="0" smtClean="0"/>
              <a:t> 3-phase </a:t>
            </a:r>
            <a:r>
              <a:rPr lang="fi-FI" dirty="0" err="1" smtClean="0"/>
              <a:t>system</a:t>
            </a:r>
            <a:r>
              <a:rPr lang="fi-FI" dirty="0" smtClean="0"/>
              <a:t> the </a:t>
            </a:r>
            <a:r>
              <a:rPr lang="fi-FI" dirty="0" err="1" smtClean="0"/>
              <a:t>sum</a:t>
            </a:r>
            <a:r>
              <a:rPr lang="fi-FI" dirty="0" smtClean="0"/>
              <a:t> of </a:t>
            </a:r>
            <a:r>
              <a:rPr lang="fi-FI" dirty="0" err="1" smtClean="0"/>
              <a:t>phase</a:t>
            </a:r>
            <a:r>
              <a:rPr lang="fi-FI" dirty="0" smtClean="0"/>
              <a:t> </a:t>
            </a:r>
            <a:r>
              <a:rPr lang="fi-FI" dirty="0" err="1" smtClean="0"/>
              <a:t>voltages</a:t>
            </a:r>
            <a:r>
              <a:rPr lang="fi-FI" dirty="0" smtClean="0"/>
              <a:t> is </a:t>
            </a:r>
            <a:r>
              <a:rPr lang="fi-FI" dirty="0" err="1" smtClean="0"/>
              <a:t>zero</a:t>
            </a:r>
            <a:r>
              <a:rPr lang="fi-FI" dirty="0" smtClean="0"/>
              <a:t>.</a:t>
            </a:r>
          </a:p>
          <a:p>
            <a:r>
              <a:rPr lang="fi-FI" dirty="0" smtClean="0"/>
              <a:t>In </a:t>
            </a:r>
            <a:r>
              <a:rPr lang="fi-FI" dirty="0" err="1" smtClean="0"/>
              <a:t>practice</a:t>
            </a:r>
            <a:r>
              <a:rPr lang="fi-FI" dirty="0" smtClean="0"/>
              <a:t>, the </a:t>
            </a:r>
            <a:r>
              <a:rPr lang="fi-FI" dirty="0" err="1" smtClean="0"/>
              <a:t>sum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equal</a:t>
            </a:r>
            <a:r>
              <a:rPr lang="fi-FI" dirty="0" smtClean="0"/>
              <a:t> to </a:t>
            </a:r>
            <a:r>
              <a:rPr lang="fi-FI" dirty="0" err="1" smtClean="0"/>
              <a:t>zero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common </a:t>
            </a:r>
            <a:r>
              <a:rPr lang="fi-FI" dirty="0" err="1" smtClean="0">
                <a:sym typeface="Wingdings" pitchFamily="2" charset="2"/>
              </a:rPr>
              <a:t>mode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at the </a:t>
            </a:r>
            <a:r>
              <a:rPr lang="fi-FI" dirty="0" err="1" smtClean="0">
                <a:sym typeface="Wingdings" pitchFamily="2" charset="2"/>
              </a:rPr>
              <a:t>converter</a:t>
            </a:r>
            <a:r>
              <a:rPr lang="fi-FI" dirty="0" smtClean="0">
                <a:sym typeface="Wingdings" pitchFamily="2" charset="2"/>
              </a:rPr>
              <a:t> output </a:t>
            </a:r>
            <a:r>
              <a:rPr lang="fi-FI" dirty="0" err="1" smtClean="0">
                <a:sym typeface="Wingdings" pitchFamily="2" charset="2"/>
              </a:rPr>
              <a:t>terminals</a:t>
            </a:r>
            <a:r>
              <a:rPr lang="fi-FI" dirty="0" smtClean="0">
                <a:sym typeface="Wingdings" pitchFamily="2" charset="2"/>
              </a:rPr>
              <a:t>!</a:t>
            </a:r>
          </a:p>
          <a:p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fluctuation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between</a:t>
            </a:r>
            <a:r>
              <a:rPr lang="fi-FI" dirty="0">
                <a:sym typeface="Wingdings" pitchFamily="2" charset="2"/>
              </a:rPr>
              <a:t> </a:t>
            </a:r>
            <a:r>
              <a:rPr lang="fi-FI" dirty="0" smtClean="0">
                <a:sym typeface="Wingdings" pitchFamily="2" charset="2"/>
              </a:rPr>
              <a:t>the output </a:t>
            </a:r>
            <a:r>
              <a:rPr lang="fi-FI" dirty="0" err="1" smtClean="0">
                <a:sym typeface="Wingdings" pitchFamily="2" charset="2"/>
              </a:rPr>
              <a:t>terminals</a:t>
            </a:r>
            <a:r>
              <a:rPr lang="fi-FI" dirty="0" smtClean="0">
                <a:sym typeface="Wingdings" pitchFamily="2" charset="2"/>
              </a:rPr>
              <a:t> and </a:t>
            </a:r>
            <a:r>
              <a:rPr lang="fi-FI" dirty="0" err="1" smtClean="0">
                <a:sym typeface="Wingdings" pitchFamily="2" charset="2"/>
              </a:rPr>
              <a:t>some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other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point</a:t>
            </a:r>
            <a:r>
              <a:rPr lang="fi-FI" dirty="0" smtClean="0">
                <a:sym typeface="Wingdings" pitchFamily="2" charset="2"/>
              </a:rPr>
              <a:t> (for </a:t>
            </a:r>
            <a:r>
              <a:rPr lang="fi-FI" dirty="0" err="1" smtClean="0">
                <a:sym typeface="Wingdings" pitchFamily="2" charset="2"/>
              </a:rPr>
              <a:t>example</a:t>
            </a:r>
            <a:r>
              <a:rPr lang="fi-FI" dirty="0" smtClean="0">
                <a:sym typeface="Wingdings" pitchFamily="2" charset="2"/>
              </a:rPr>
              <a:t> the </a:t>
            </a:r>
            <a:r>
              <a:rPr lang="fi-FI" dirty="0" err="1" smtClean="0">
                <a:sym typeface="Wingdings" pitchFamily="2" charset="2"/>
              </a:rPr>
              <a:t>negative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DC-bus</a:t>
            </a:r>
            <a:r>
              <a:rPr lang="fi-FI" dirty="0" smtClean="0">
                <a:sym typeface="Wingdings" pitchFamily="2" charset="2"/>
              </a:rPr>
              <a:t>) </a:t>
            </a:r>
            <a:r>
              <a:rPr lang="fi-FI" dirty="0" err="1" smtClean="0">
                <a:sym typeface="Wingdings" pitchFamily="2" charset="2"/>
              </a:rPr>
              <a:t>causes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current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flow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through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parasitic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capacitances</a:t>
            </a:r>
            <a:r>
              <a:rPr lang="fi-FI" dirty="0" smtClean="0">
                <a:sym typeface="Wingdings" pitchFamily="2" charset="2"/>
              </a:rPr>
              <a:t>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0068"/>
            <a:ext cx="335248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179512" y="61875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 err="1" smtClean="0">
                <a:sym typeface="Wingdings" pitchFamily="2" charset="2"/>
              </a:rPr>
              <a:t>Example</a:t>
            </a:r>
            <a:r>
              <a:rPr lang="fi-FI" dirty="0" smtClean="0">
                <a:sym typeface="Wingdings" pitchFamily="2" charset="2"/>
              </a:rPr>
              <a:t> of a </a:t>
            </a:r>
            <a:r>
              <a:rPr lang="fi-FI" dirty="0" err="1" smtClean="0">
                <a:sym typeface="Wingdings" pitchFamily="2" charset="2"/>
              </a:rPr>
              <a:t>non-isolated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PV-system</a:t>
            </a:r>
            <a:r>
              <a:rPr lang="fi-FI" dirty="0" smtClean="0">
                <a:sym typeface="Wingdings" pitchFamily="2" charset="2"/>
              </a:rPr>
              <a:t> [7].</a:t>
            </a:r>
            <a:endParaRPr lang="fi-FI" dirty="0">
              <a:sym typeface="Wingdings" pitchFamily="2" charset="2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88314"/>
            <a:ext cx="4143558" cy="1988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ight Arrow 12"/>
          <p:cNvSpPr/>
          <p:nvPr/>
        </p:nvSpPr>
        <p:spPr>
          <a:xfrm rot="4684748">
            <a:off x="286021" y="4222932"/>
            <a:ext cx="432048" cy="67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7504" y="3706425"/>
            <a:ext cx="15841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smtClean="0">
                <a:sym typeface="Wingdings" pitchFamily="2" charset="2"/>
              </a:rPr>
              <a:t>Negative </a:t>
            </a:r>
            <a:r>
              <a:rPr lang="fi-FI" sz="1200" dirty="0" err="1" smtClean="0">
                <a:sym typeface="Wingdings" pitchFamily="2" charset="2"/>
              </a:rPr>
              <a:t>DC-bus</a:t>
            </a:r>
            <a:endParaRPr lang="fi-FI" sz="1200" dirty="0">
              <a:sym typeface="Wingdings" pitchFamily="2" charset="2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067944" y="5008152"/>
            <a:ext cx="576064" cy="144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05346" y="4794032"/>
            <a:ext cx="2798083" cy="625461"/>
          </a:xfrm>
          <a:custGeom>
            <a:avLst/>
            <a:gdLst>
              <a:gd name="connsiteX0" fmla="*/ 921834 w 2798083"/>
              <a:gd name="connsiteY0" fmla="*/ 38163 h 625461"/>
              <a:gd name="connsiteX1" fmla="*/ 2297152 w 2798083"/>
              <a:gd name="connsiteY1" fmla="*/ 45597 h 625461"/>
              <a:gd name="connsiteX2" fmla="*/ 2438400 w 2798083"/>
              <a:gd name="connsiteY2" fmla="*/ 82768 h 625461"/>
              <a:gd name="connsiteX3" fmla="*/ 2475571 w 2798083"/>
              <a:gd name="connsiteY3" fmla="*/ 90202 h 625461"/>
              <a:gd name="connsiteX4" fmla="*/ 2497874 w 2798083"/>
              <a:gd name="connsiteY4" fmla="*/ 97636 h 625461"/>
              <a:gd name="connsiteX5" fmla="*/ 2631688 w 2798083"/>
              <a:gd name="connsiteY5" fmla="*/ 119939 h 625461"/>
              <a:gd name="connsiteX6" fmla="*/ 2668859 w 2798083"/>
              <a:gd name="connsiteY6" fmla="*/ 149675 h 625461"/>
              <a:gd name="connsiteX7" fmla="*/ 2713464 w 2798083"/>
              <a:gd name="connsiteY7" fmla="*/ 164544 h 625461"/>
              <a:gd name="connsiteX8" fmla="*/ 2780371 w 2798083"/>
              <a:gd name="connsiteY8" fmla="*/ 224017 h 625461"/>
              <a:gd name="connsiteX9" fmla="*/ 2787805 w 2798083"/>
              <a:gd name="connsiteY9" fmla="*/ 313227 h 625461"/>
              <a:gd name="connsiteX10" fmla="*/ 2780371 w 2798083"/>
              <a:gd name="connsiteY10" fmla="*/ 342963 h 625461"/>
              <a:gd name="connsiteX11" fmla="*/ 2758069 w 2798083"/>
              <a:gd name="connsiteY11" fmla="*/ 357831 h 625461"/>
              <a:gd name="connsiteX12" fmla="*/ 2743200 w 2798083"/>
              <a:gd name="connsiteY12" fmla="*/ 372700 h 625461"/>
              <a:gd name="connsiteX13" fmla="*/ 2691161 w 2798083"/>
              <a:gd name="connsiteY13" fmla="*/ 402436 h 625461"/>
              <a:gd name="connsiteX14" fmla="*/ 2668859 w 2798083"/>
              <a:gd name="connsiteY14" fmla="*/ 409870 h 625461"/>
              <a:gd name="connsiteX15" fmla="*/ 2646556 w 2798083"/>
              <a:gd name="connsiteY15" fmla="*/ 424739 h 625461"/>
              <a:gd name="connsiteX16" fmla="*/ 2616820 w 2798083"/>
              <a:gd name="connsiteY16" fmla="*/ 454475 h 625461"/>
              <a:gd name="connsiteX17" fmla="*/ 2594517 w 2798083"/>
              <a:gd name="connsiteY17" fmla="*/ 461909 h 625461"/>
              <a:gd name="connsiteX18" fmla="*/ 2572215 w 2798083"/>
              <a:gd name="connsiteY18" fmla="*/ 476778 h 625461"/>
              <a:gd name="connsiteX19" fmla="*/ 2542478 w 2798083"/>
              <a:gd name="connsiteY19" fmla="*/ 499080 h 625461"/>
              <a:gd name="connsiteX20" fmla="*/ 2505308 w 2798083"/>
              <a:gd name="connsiteY20" fmla="*/ 521383 h 625461"/>
              <a:gd name="connsiteX21" fmla="*/ 2386361 w 2798083"/>
              <a:gd name="connsiteY21" fmla="*/ 551119 h 625461"/>
              <a:gd name="connsiteX22" fmla="*/ 2312020 w 2798083"/>
              <a:gd name="connsiteY22" fmla="*/ 565988 h 625461"/>
              <a:gd name="connsiteX23" fmla="*/ 2096430 w 2798083"/>
              <a:gd name="connsiteY23" fmla="*/ 588290 h 625461"/>
              <a:gd name="connsiteX24" fmla="*/ 1851103 w 2798083"/>
              <a:gd name="connsiteY24" fmla="*/ 595724 h 625461"/>
              <a:gd name="connsiteX25" fmla="*/ 1620644 w 2798083"/>
              <a:gd name="connsiteY25" fmla="*/ 610592 h 625461"/>
              <a:gd name="connsiteX26" fmla="*/ 1583474 w 2798083"/>
              <a:gd name="connsiteY26" fmla="*/ 618027 h 625461"/>
              <a:gd name="connsiteX27" fmla="*/ 1085386 w 2798083"/>
              <a:gd name="connsiteY27" fmla="*/ 625461 h 625461"/>
              <a:gd name="connsiteX28" fmla="*/ 936703 w 2798083"/>
              <a:gd name="connsiteY28" fmla="*/ 618027 h 625461"/>
              <a:gd name="connsiteX29" fmla="*/ 765717 w 2798083"/>
              <a:gd name="connsiteY29" fmla="*/ 610592 h 625461"/>
              <a:gd name="connsiteX30" fmla="*/ 735981 w 2798083"/>
              <a:gd name="connsiteY30" fmla="*/ 603158 h 625461"/>
              <a:gd name="connsiteX31" fmla="*/ 691376 w 2798083"/>
              <a:gd name="connsiteY31" fmla="*/ 588290 h 625461"/>
              <a:gd name="connsiteX32" fmla="*/ 639337 w 2798083"/>
              <a:gd name="connsiteY32" fmla="*/ 565988 h 625461"/>
              <a:gd name="connsiteX33" fmla="*/ 557561 w 2798083"/>
              <a:gd name="connsiteY33" fmla="*/ 551119 h 625461"/>
              <a:gd name="connsiteX34" fmla="*/ 535259 w 2798083"/>
              <a:gd name="connsiteY34" fmla="*/ 536251 h 625461"/>
              <a:gd name="connsiteX35" fmla="*/ 498088 w 2798083"/>
              <a:gd name="connsiteY35" fmla="*/ 528817 h 625461"/>
              <a:gd name="connsiteX36" fmla="*/ 468352 w 2798083"/>
              <a:gd name="connsiteY36" fmla="*/ 521383 h 625461"/>
              <a:gd name="connsiteX37" fmla="*/ 446049 w 2798083"/>
              <a:gd name="connsiteY37" fmla="*/ 513948 h 625461"/>
              <a:gd name="connsiteX38" fmla="*/ 371708 w 2798083"/>
              <a:gd name="connsiteY38" fmla="*/ 499080 h 625461"/>
              <a:gd name="connsiteX39" fmla="*/ 349405 w 2798083"/>
              <a:gd name="connsiteY39" fmla="*/ 491646 h 625461"/>
              <a:gd name="connsiteX40" fmla="*/ 245327 w 2798083"/>
              <a:gd name="connsiteY40" fmla="*/ 476778 h 625461"/>
              <a:gd name="connsiteX41" fmla="*/ 178420 w 2798083"/>
              <a:gd name="connsiteY41" fmla="*/ 447041 h 625461"/>
              <a:gd name="connsiteX42" fmla="*/ 156117 w 2798083"/>
              <a:gd name="connsiteY42" fmla="*/ 439607 h 625461"/>
              <a:gd name="connsiteX43" fmla="*/ 111513 w 2798083"/>
              <a:gd name="connsiteY43" fmla="*/ 409870 h 625461"/>
              <a:gd name="connsiteX44" fmla="*/ 96644 w 2798083"/>
              <a:gd name="connsiteY44" fmla="*/ 395002 h 625461"/>
              <a:gd name="connsiteX45" fmla="*/ 74342 w 2798083"/>
              <a:gd name="connsiteY45" fmla="*/ 365266 h 625461"/>
              <a:gd name="connsiteX46" fmla="*/ 52039 w 2798083"/>
              <a:gd name="connsiteY46" fmla="*/ 350397 h 625461"/>
              <a:gd name="connsiteX47" fmla="*/ 22303 w 2798083"/>
              <a:gd name="connsiteY47" fmla="*/ 305792 h 625461"/>
              <a:gd name="connsiteX48" fmla="*/ 0 w 2798083"/>
              <a:gd name="connsiteY48" fmla="*/ 253753 h 625461"/>
              <a:gd name="connsiteX49" fmla="*/ 7434 w 2798083"/>
              <a:gd name="connsiteY49" fmla="*/ 171978 h 625461"/>
              <a:gd name="connsiteX50" fmla="*/ 59474 w 2798083"/>
              <a:gd name="connsiteY50" fmla="*/ 112505 h 625461"/>
              <a:gd name="connsiteX51" fmla="*/ 89210 w 2798083"/>
              <a:gd name="connsiteY51" fmla="*/ 67900 h 625461"/>
              <a:gd name="connsiteX52" fmla="*/ 118947 w 2798083"/>
              <a:gd name="connsiteY52" fmla="*/ 60466 h 625461"/>
              <a:gd name="connsiteX53" fmla="*/ 141249 w 2798083"/>
              <a:gd name="connsiteY53" fmla="*/ 53031 h 625461"/>
              <a:gd name="connsiteX54" fmla="*/ 223025 w 2798083"/>
              <a:gd name="connsiteY54" fmla="*/ 38163 h 625461"/>
              <a:gd name="connsiteX55" fmla="*/ 260195 w 2798083"/>
              <a:gd name="connsiteY55" fmla="*/ 30729 h 625461"/>
              <a:gd name="connsiteX56" fmla="*/ 148683 w 2798083"/>
              <a:gd name="connsiteY56" fmla="*/ 8427 h 625461"/>
              <a:gd name="connsiteX57" fmla="*/ 185854 w 2798083"/>
              <a:gd name="connsiteY57" fmla="*/ 8427 h 625461"/>
              <a:gd name="connsiteX58" fmla="*/ 200722 w 2798083"/>
              <a:gd name="connsiteY58" fmla="*/ 30729 h 625461"/>
              <a:gd name="connsiteX59" fmla="*/ 252761 w 2798083"/>
              <a:gd name="connsiteY59" fmla="*/ 45597 h 625461"/>
              <a:gd name="connsiteX60" fmla="*/ 223025 w 2798083"/>
              <a:gd name="connsiteY60" fmla="*/ 75334 h 625461"/>
              <a:gd name="connsiteX61" fmla="*/ 185854 w 2798083"/>
              <a:gd name="connsiteY61" fmla="*/ 105070 h 625461"/>
              <a:gd name="connsiteX62" fmla="*/ 178420 w 2798083"/>
              <a:gd name="connsiteY62" fmla="*/ 127373 h 625461"/>
              <a:gd name="connsiteX63" fmla="*/ 170986 w 2798083"/>
              <a:gd name="connsiteY63" fmla="*/ 149675 h 62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798083" h="625461">
                <a:moveTo>
                  <a:pt x="921834" y="38163"/>
                </a:moveTo>
                <a:lnTo>
                  <a:pt x="2297152" y="45597"/>
                </a:lnTo>
                <a:cubicBezTo>
                  <a:pt x="2363803" y="46291"/>
                  <a:pt x="2361936" y="67476"/>
                  <a:pt x="2438400" y="82768"/>
                </a:cubicBezTo>
                <a:cubicBezTo>
                  <a:pt x="2450790" y="85246"/>
                  <a:pt x="2463313" y="87137"/>
                  <a:pt x="2475571" y="90202"/>
                </a:cubicBezTo>
                <a:cubicBezTo>
                  <a:pt x="2483173" y="92103"/>
                  <a:pt x="2490172" y="96192"/>
                  <a:pt x="2497874" y="97636"/>
                </a:cubicBezTo>
                <a:cubicBezTo>
                  <a:pt x="2901042" y="173232"/>
                  <a:pt x="2448566" y="83316"/>
                  <a:pt x="2631688" y="119939"/>
                </a:cubicBezTo>
                <a:cubicBezTo>
                  <a:pt x="2644078" y="129851"/>
                  <a:pt x="2654929" y="142077"/>
                  <a:pt x="2668859" y="149675"/>
                </a:cubicBezTo>
                <a:cubicBezTo>
                  <a:pt x="2682618" y="157180"/>
                  <a:pt x="2713464" y="164544"/>
                  <a:pt x="2713464" y="164544"/>
                </a:cubicBezTo>
                <a:cubicBezTo>
                  <a:pt x="2764387" y="215466"/>
                  <a:pt x="2740574" y="197484"/>
                  <a:pt x="2780371" y="224017"/>
                </a:cubicBezTo>
                <a:cubicBezTo>
                  <a:pt x="2806639" y="263418"/>
                  <a:pt x="2798857" y="241386"/>
                  <a:pt x="2787805" y="313227"/>
                </a:cubicBezTo>
                <a:cubicBezTo>
                  <a:pt x="2786251" y="323325"/>
                  <a:pt x="2786038" y="334462"/>
                  <a:pt x="2780371" y="342963"/>
                </a:cubicBezTo>
                <a:cubicBezTo>
                  <a:pt x="2775415" y="350397"/>
                  <a:pt x="2765046" y="352250"/>
                  <a:pt x="2758069" y="357831"/>
                </a:cubicBezTo>
                <a:cubicBezTo>
                  <a:pt x="2752596" y="362210"/>
                  <a:pt x="2748673" y="368321"/>
                  <a:pt x="2743200" y="372700"/>
                </a:cubicBezTo>
                <a:cubicBezTo>
                  <a:pt x="2728841" y="384187"/>
                  <a:pt x="2707599" y="395391"/>
                  <a:pt x="2691161" y="402436"/>
                </a:cubicBezTo>
                <a:cubicBezTo>
                  <a:pt x="2683958" y="405523"/>
                  <a:pt x="2676293" y="407392"/>
                  <a:pt x="2668859" y="409870"/>
                </a:cubicBezTo>
                <a:cubicBezTo>
                  <a:pt x="2661425" y="414826"/>
                  <a:pt x="2653340" y="418924"/>
                  <a:pt x="2646556" y="424739"/>
                </a:cubicBezTo>
                <a:cubicBezTo>
                  <a:pt x="2635913" y="433862"/>
                  <a:pt x="2628227" y="446327"/>
                  <a:pt x="2616820" y="454475"/>
                </a:cubicBezTo>
                <a:cubicBezTo>
                  <a:pt x="2610443" y="459030"/>
                  <a:pt x="2601951" y="459431"/>
                  <a:pt x="2594517" y="461909"/>
                </a:cubicBezTo>
                <a:cubicBezTo>
                  <a:pt x="2587083" y="466865"/>
                  <a:pt x="2579485" y="471585"/>
                  <a:pt x="2572215" y="476778"/>
                </a:cubicBezTo>
                <a:cubicBezTo>
                  <a:pt x="2562133" y="483980"/>
                  <a:pt x="2552787" y="492207"/>
                  <a:pt x="2542478" y="499080"/>
                </a:cubicBezTo>
                <a:cubicBezTo>
                  <a:pt x="2530456" y="507095"/>
                  <a:pt x="2519016" y="516814"/>
                  <a:pt x="2505308" y="521383"/>
                </a:cubicBezTo>
                <a:cubicBezTo>
                  <a:pt x="2466536" y="534307"/>
                  <a:pt x="2426436" y="543103"/>
                  <a:pt x="2386361" y="551119"/>
                </a:cubicBezTo>
                <a:cubicBezTo>
                  <a:pt x="2361581" y="556075"/>
                  <a:pt x="2336997" y="562145"/>
                  <a:pt x="2312020" y="565988"/>
                </a:cubicBezTo>
                <a:cubicBezTo>
                  <a:pt x="2251632" y="575279"/>
                  <a:pt x="2159639" y="585542"/>
                  <a:pt x="2096430" y="588290"/>
                </a:cubicBezTo>
                <a:cubicBezTo>
                  <a:pt x="2014694" y="591844"/>
                  <a:pt x="1932879" y="593246"/>
                  <a:pt x="1851103" y="595724"/>
                </a:cubicBezTo>
                <a:lnTo>
                  <a:pt x="1620644" y="610592"/>
                </a:lnTo>
                <a:cubicBezTo>
                  <a:pt x="1608052" y="611641"/>
                  <a:pt x="1596105" y="617676"/>
                  <a:pt x="1583474" y="618027"/>
                </a:cubicBezTo>
                <a:cubicBezTo>
                  <a:pt x="1417490" y="622638"/>
                  <a:pt x="1251415" y="622983"/>
                  <a:pt x="1085386" y="625461"/>
                </a:cubicBezTo>
                <a:lnTo>
                  <a:pt x="936703" y="618027"/>
                </a:lnTo>
                <a:cubicBezTo>
                  <a:pt x="879715" y="615376"/>
                  <a:pt x="822610" y="614807"/>
                  <a:pt x="765717" y="610592"/>
                </a:cubicBezTo>
                <a:cubicBezTo>
                  <a:pt x="755528" y="609837"/>
                  <a:pt x="745767" y="606094"/>
                  <a:pt x="735981" y="603158"/>
                </a:cubicBezTo>
                <a:cubicBezTo>
                  <a:pt x="720969" y="598655"/>
                  <a:pt x="705781" y="594464"/>
                  <a:pt x="691376" y="588290"/>
                </a:cubicBezTo>
                <a:cubicBezTo>
                  <a:pt x="674030" y="580856"/>
                  <a:pt x="657521" y="571039"/>
                  <a:pt x="639337" y="565988"/>
                </a:cubicBezTo>
                <a:cubicBezTo>
                  <a:pt x="612642" y="558573"/>
                  <a:pt x="584820" y="556075"/>
                  <a:pt x="557561" y="551119"/>
                </a:cubicBezTo>
                <a:cubicBezTo>
                  <a:pt x="550127" y="546163"/>
                  <a:pt x="543625" y="539388"/>
                  <a:pt x="535259" y="536251"/>
                </a:cubicBezTo>
                <a:cubicBezTo>
                  <a:pt x="523428" y="531814"/>
                  <a:pt x="510423" y="531558"/>
                  <a:pt x="498088" y="528817"/>
                </a:cubicBezTo>
                <a:cubicBezTo>
                  <a:pt x="488114" y="526601"/>
                  <a:pt x="478176" y="524190"/>
                  <a:pt x="468352" y="521383"/>
                </a:cubicBezTo>
                <a:cubicBezTo>
                  <a:pt x="460817" y="519230"/>
                  <a:pt x="453685" y="515710"/>
                  <a:pt x="446049" y="513948"/>
                </a:cubicBezTo>
                <a:cubicBezTo>
                  <a:pt x="421425" y="508265"/>
                  <a:pt x="395682" y="507071"/>
                  <a:pt x="371708" y="499080"/>
                </a:cubicBezTo>
                <a:cubicBezTo>
                  <a:pt x="364274" y="496602"/>
                  <a:pt x="357055" y="493346"/>
                  <a:pt x="349405" y="491646"/>
                </a:cubicBezTo>
                <a:cubicBezTo>
                  <a:pt x="321843" y="485521"/>
                  <a:pt x="271049" y="479993"/>
                  <a:pt x="245327" y="476778"/>
                </a:cubicBezTo>
                <a:cubicBezTo>
                  <a:pt x="209985" y="453215"/>
                  <a:pt x="231501" y="464734"/>
                  <a:pt x="178420" y="447041"/>
                </a:cubicBezTo>
                <a:lnTo>
                  <a:pt x="156117" y="439607"/>
                </a:lnTo>
                <a:cubicBezTo>
                  <a:pt x="141249" y="429695"/>
                  <a:pt x="124149" y="422505"/>
                  <a:pt x="111513" y="409870"/>
                </a:cubicBezTo>
                <a:cubicBezTo>
                  <a:pt x="106557" y="404914"/>
                  <a:pt x="101131" y="400386"/>
                  <a:pt x="96644" y="395002"/>
                </a:cubicBezTo>
                <a:cubicBezTo>
                  <a:pt x="88712" y="385484"/>
                  <a:pt x="83103" y="374027"/>
                  <a:pt x="74342" y="365266"/>
                </a:cubicBezTo>
                <a:cubicBezTo>
                  <a:pt x="68024" y="358948"/>
                  <a:pt x="59473" y="355353"/>
                  <a:pt x="52039" y="350397"/>
                </a:cubicBezTo>
                <a:cubicBezTo>
                  <a:pt x="36093" y="302559"/>
                  <a:pt x="57106" y="354515"/>
                  <a:pt x="22303" y="305792"/>
                </a:cubicBezTo>
                <a:cubicBezTo>
                  <a:pt x="10817" y="289712"/>
                  <a:pt x="6068" y="271957"/>
                  <a:pt x="0" y="253753"/>
                </a:cubicBezTo>
                <a:cubicBezTo>
                  <a:pt x="2478" y="226495"/>
                  <a:pt x="-289" y="198237"/>
                  <a:pt x="7434" y="171978"/>
                </a:cubicBezTo>
                <a:cubicBezTo>
                  <a:pt x="18011" y="136015"/>
                  <a:pt x="34360" y="129247"/>
                  <a:pt x="59474" y="112505"/>
                </a:cubicBezTo>
                <a:cubicBezTo>
                  <a:pt x="69386" y="97637"/>
                  <a:pt x="71874" y="72234"/>
                  <a:pt x="89210" y="67900"/>
                </a:cubicBezTo>
                <a:cubicBezTo>
                  <a:pt x="99122" y="65422"/>
                  <a:pt x="109123" y="63273"/>
                  <a:pt x="118947" y="60466"/>
                </a:cubicBezTo>
                <a:cubicBezTo>
                  <a:pt x="126482" y="58313"/>
                  <a:pt x="133647" y="54932"/>
                  <a:pt x="141249" y="53031"/>
                </a:cubicBezTo>
                <a:cubicBezTo>
                  <a:pt x="165727" y="46911"/>
                  <a:pt x="198730" y="42580"/>
                  <a:pt x="223025" y="38163"/>
                </a:cubicBezTo>
                <a:cubicBezTo>
                  <a:pt x="235457" y="35903"/>
                  <a:pt x="247805" y="33207"/>
                  <a:pt x="260195" y="30729"/>
                </a:cubicBezTo>
                <a:cubicBezTo>
                  <a:pt x="177719" y="21565"/>
                  <a:pt x="214571" y="30390"/>
                  <a:pt x="148683" y="8427"/>
                </a:cubicBezTo>
                <a:cubicBezTo>
                  <a:pt x="107421" y="-5327"/>
                  <a:pt x="118623" y="22"/>
                  <a:pt x="185854" y="8427"/>
                </a:cubicBezTo>
                <a:cubicBezTo>
                  <a:pt x="190810" y="15861"/>
                  <a:pt x="193745" y="25148"/>
                  <a:pt x="200722" y="30729"/>
                </a:cubicBezTo>
                <a:cubicBezTo>
                  <a:pt x="205569" y="34607"/>
                  <a:pt x="250819" y="45111"/>
                  <a:pt x="252761" y="45597"/>
                </a:cubicBezTo>
                <a:cubicBezTo>
                  <a:pt x="213112" y="58813"/>
                  <a:pt x="242850" y="42293"/>
                  <a:pt x="223025" y="75334"/>
                </a:cubicBezTo>
                <a:cubicBezTo>
                  <a:pt x="215964" y="87102"/>
                  <a:pt x="195982" y="98318"/>
                  <a:pt x="185854" y="105070"/>
                </a:cubicBezTo>
                <a:cubicBezTo>
                  <a:pt x="183376" y="112504"/>
                  <a:pt x="180573" y="119838"/>
                  <a:pt x="178420" y="127373"/>
                </a:cubicBezTo>
                <a:cubicBezTo>
                  <a:pt x="170385" y="155496"/>
                  <a:pt x="170986" y="168300"/>
                  <a:pt x="170986" y="14967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52328" y="5589240"/>
            <a:ext cx="21041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err="1" smtClean="0">
                <a:sym typeface="Wingdings" pitchFamily="2" charset="2"/>
              </a:rPr>
              <a:t>Common-mode</a:t>
            </a:r>
            <a:r>
              <a:rPr lang="fi-FI" sz="1200" dirty="0" smtClean="0">
                <a:sym typeface="Wingdings" pitchFamily="2" charset="2"/>
              </a:rPr>
              <a:t> </a:t>
            </a:r>
            <a:r>
              <a:rPr lang="fi-FI" sz="1200" dirty="0" err="1" smtClean="0">
                <a:sym typeface="Wingdings" pitchFamily="2" charset="2"/>
              </a:rPr>
              <a:t>current</a:t>
            </a:r>
            <a:r>
              <a:rPr lang="fi-FI" sz="1200" dirty="0" smtClean="0">
                <a:sym typeface="Wingdings" pitchFamily="2" charset="2"/>
              </a:rPr>
              <a:t> </a:t>
            </a:r>
            <a:r>
              <a:rPr lang="fi-FI" sz="1200" dirty="0" err="1" smtClean="0">
                <a:sym typeface="Wingdings" pitchFamily="2" charset="2"/>
              </a:rPr>
              <a:t>path</a:t>
            </a:r>
            <a:endParaRPr lang="fi-FI" sz="12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93088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800" dirty="0" smtClean="0"/>
              <a:t>Grid </a:t>
            </a:r>
            <a:r>
              <a:rPr lang="fi-FI" sz="2800" dirty="0" err="1" smtClean="0"/>
              <a:t>connection</a:t>
            </a:r>
            <a:r>
              <a:rPr lang="fi-FI" sz="2800" dirty="0" smtClean="0"/>
              <a:t> of </a:t>
            </a:r>
            <a:r>
              <a:rPr lang="fi-FI" sz="2800" dirty="0" err="1" smtClean="0"/>
              <a:t>distributed</a:t>
            </a:r>
            <a:r>
              <a:rPr lang="fi-FI" sz="2800" dirty="0" smtClean="0"/>
              <a:t> </a:t>
            </a:r>
            <a:r>
              <a:rPr lang="fi-FI" sz="2800" dirty="0" err="1" smtClean="0"/>
              <a:t>generation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400" dirty="0" smtClean="0"/>
              <a:t>Vesa Väisänen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08213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Galvanic</a:t>
            </a:r>
            <a:r>
              <a:rPr lang="fi-FI" dirty="0" smtClean="0"/>
              <a:t> </a:t>
            </a:r>
            <a:r>
              <a:rPr lang="fi-FI" dirty="0" err="1" smtClean="0"/>
              <a:t>isolation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Common-mode</a:t>
            </a:r>
            <a:r>
              <a:rPr lang="fi-FI" dirty="0" smtClean="0"/>
              <a:t> </a:t>
            </a:r>
            <a:r>
              <a:rPr lang="fi-FI" dirty="0" err="1" smtClean="0"/>
              <a:t>voltages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98066"/>
            <a:ext cx="8229600" cy="4525963"/>
          </a:xfrm>
        </p:spPr>
        <p:txBody>
          <a:bodyPr/>
          <a:lstStyle/>
          <a:p>
            <a:r>
              <a:rPr lang="fi-FI" dirty="0" smtClean="0"/>
              <a:t>In case of </a:t>
            </a:r>
            <a:r>
              <a:rPr lang="fi-FI" dirty="0" err="1" smtClean="0"/>
              <a:t>galvanic</a:t>
            </a:r>
            <a:r>
              <a:rPr lang="fi-FI" dirty="0" smtClean="0"/>
              <a:t> </a:t>
            </a:r>
            <a:r>
              <a:rPr lang="fi-FI" dirty="0" err="1" smtClean="0"/>
              <a:t>isolation</a:t>
            </a:r>
            <a:r>
              <a:rPr lang="fi-FI" dirty="0" smtClean="0"/>
              <a:t> the </a:t>
            </a:r>
            <a:r>
              <a:rPr lang="fi-FI" dirty="0" err="1" smtClean="0"/>
              <a:t>common-mode</a:t>
            </a:r>
            <a:r>
              <a:rPr lang="fi-FI" dirty="0" smtClean="0"/>
              <a:t>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route</a:t>
            </a:r>
            <a:r>
              <a:rPr lang="fi-FI" dirty="0" smtClean="0"/>
              <a:t> is </a:t>
            </a:r>
            <a:r>
              <a:rPr lang="fi-FI" dirty="0" err="1" smtClean="0"/>
              <a:t>blocked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route</a:t>
            </a:r>
            <a:r>
              <a:rPr lang="fi-FI" dirty="0" smtClean="0"/>
              <a:t> is </a:t>
            </a:r>
            <a:r>
              <a:rPr lang="fi-FI" dirty="0" err="1" smtClean="0"/>
              <a:t>through</a:t>
            </a:r>
            <a:r>
              <a:rPr lang="fi-FI" dirty="0" smtClean="0"/>
              <a:t> the </a:t>
            </a:r>
            <a:r>
              <a:rPr lang="fi-FI" dirty="0" err="1" smtClean="0"/>
              <a:t>transformer</a:t>
            </a:r>
            <a:r>
              <a:rPr lang="fi-FI" dirty="0" smtClean="0"/>
              <a:t> </a:t>
            </a:r>
            <a:r>
              <a:rPr lang="fi-FI" dirty="0" err="1" smtClean="0"/>
              <a:t>capacitances</a:t>
            </a:r>
            <a:r>
              <a:rPr lang="fi-FI" dirty="0" smtClean="0"/>
              <a:t>,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typically</a:t>
            </a:r>
            <a:r>
              <a:rPr lang="fi-FI" dirty="0" smtClean="0"/>
              <a:t> </a:t>
            </a:r>
            <a:r>
              <a:rPr lang="fi-FI" dirty="0" err="1" smtClean="0"/>
              <a:t>small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even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large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voltage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variations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cause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only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small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leakage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currents</a:t>
            </a:r>
            <a:r>
              <a:rPr lang="fi-FI" dirty="0">
                <a:sym typeface="Wingdings" pitchFamily="2" charset="2"/>
              </a:rPr>
              <a:t>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4968552" cy="218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61875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 err="1" smtClean="0">
                <a:sym typeface="Wingdings" pitchFamily="2" charset="2"/>
              </a:rPr>
              <a:t>Example</a:t>
            </a:r>
            <a:r>
              <a:rPr lang="fi-FI" dirty="0" smtClean="0">
                <a:sym typeface="Wingdings" pitchFamily="2" charset="2"/>
              </a:rPr>
              <a:t> of an </a:t>
            </a:r>
            <a:r>
              <a:rPr lang="fi-FI" dirty="0" err="1" smtClean="0">
                <a:sym typeface="Wingdings" pitchFamily="2" charset="2"/>
              </a:rPr>
              <a:t>isolated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PV-system</a:t>
            </a:r>
            <a:r>
              <a:rPr lang="fi-FI" dirty="0" smtClean="0">
                <a:sym typeface="Wingdings" pitchFamily="2" charset="2"/>
              </a:rPr>
              <a:t> [7].</a:t>
            </a:r>
            <a:endParaRPr lang="fi-FI" dirty="0">
              <a:sym typeface="Wingdings" pitchFamily="2" charset="2"/>
            </a:endParaRPr>
          </a:p>
        </p:txBody>
      </p:sp>
      <p:sp>
        <p:nvSpPr>
          <p:cNvPr id="6" name="Right Arrow 5"/>
          <p:cNvSpPr/>
          <p:nvPr/>
        </p:nvSpPr>
        <p:spPr>
          <a:xfrm rot="6592212">
            <a:off x="3026802" y="3832264"/>
            <a:ext cx="432048" cy="676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08844" y="3374443"/>
            <a:ext cx="20511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200" dirty="0" err="1" smtClean="0">
                <a:sym typeface="Wingdings" pitchFamily="2" charset="2"/>
              </a:rPr>
              <a:t>Transformer</a:t>
            </a:r>
            <a:r>
              <a:rPr lang="fi-FI" sz="1200" dirty="0" smtClean="0">
                <a:sym typeface="Wingdings" pitchFamily="2" charset="2"/>
              </a:rPr>
              <a:t> </a:t>
            </a:r>
            <a:r>
              <a:rPr lang="fi-FI" sz="1200" dirty="0" err="1" smtClean="0">
                <a:sym typeface="Wingdings" pitchFamily="2" charset="2"/>
              </a:rPr>
              <a:t>capacitances</a:t>
            </a:r>
            <a:endParaRPr lang="fi-FI" sz="12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58155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Galvanic</a:t>
            </a:r>
            <a:r>
              <a:rPr lang="fi-FI" dirty="0" smtClean="0"/>
              <a:t> </a:t>
            </a:r>
            <a:r>
              <a:rPr lang="fi-FI" dirty="0" err="1" smtClean="0"/>
              <a:t>isolation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voltage</a:t>
            </a:r>
            <a:r>
              <a:rPr lang="fi-FI" dirty="0" smtClean="0"/>
              <a:t> </a:t>
            </a:r>
            <a:r>
              <a:rPr lang="fi-FI" dirty="0" err="1" smtClean="0"/>
              <a:t>levels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adjusted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transformer</a:t>
            </a:r>
            <a:r>
              <a:rPr lang="fi-FI" dirty="0" smtClean="0"/>
              <a:t> </a:t>
            </a:r>
            <a:r>
              <a:rPr lang="fi-FI" dirty="0" err="1" smtClean="0"/>
              <a:t>turns</a:t>
            </a:r>
            <a:r>
              <a:rPr lang="fi-FI" dirty="0" smtClean="0"/>
              <a:t> </a:t>
            </a:r>
            <a:r>
              <a:rPr lang="fi-FI" dirty="0" err="1" smtClean="0"/>
              <a:t>ratio</a:t>
            </a:r>
            <a:r>
              <a:rPr lang="fi-FI" dirty="0" smtClean="0"/>
              <a:t>.</a:t>
            </a:r>
          </a:p>
          <a:p>
            <a:r>
              <a:rPr lang="fi-FI" dirty="0" smtClean="0"/>
              <a:t>A </a:t>
            </a:r>
            <a:r>
              <a:rPr lang="fi-FI" dirty="0" err="1" smtClean="0"/>
              <a:t>transformer</a:t>
            </a:r>
            <a:r>
              <a:rPr lang="fi-FI" dirty="0"/>
              <a:t> </a:t>
            </a:r>
            <a:r>
              <a:rPr lang="fi-FI" dirty="0" err="1" smtClean="0"/>
              <a:t>isolates</a:t>
            </a:r>
            <a:r>
              <a:rPr lang="fi-FI" dirty="0" smtClean="0"/>
              <a:t> the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plant</a:t>
            </a:r>
            <a:r>
              <a:rPr lang="fi-FI" dirty="0" smtClean="0"/>
              <a:t> </a:t>
            </a:r>
            <a:r>
              <a:rPr lang="fi-FI" dirty="0" err="1" smtClean="0"/>
              <a:t>galvanically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grid</a:t>
            </a:r>
            <a:r>
              <a:rPr lang="fi-FI" dirty="0" smtClean="0"/>
              <a:t>, </a:t>
            </a:r>
            <a:r>
              <a:rPr lang="fi-FI" dirty="0" err="1" smtClean="0"/>
              <a:t>thus</a:t>
            </a:r>
            <a:r>
              <a:rPr lang="fi-FI" dirty="0" smtClean="0"/>
              <a:t> </a:t>
            </a:r>
            <a:r>
              <a:rPr lang="fi-FI" dirty="0" err="1" smtClean="0"/>
              <a:t>isolating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line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ground</a:t>
            </a:r>
            <a:r>
              <a:rPr lang="fi-FI" dirty="0" smtClean="0"/>
              <a:t> </a:t>
            </a:r>
            <a:r>
              <a:rPr lang="fi-FI" dirty="0" err="1" smtClean="0"/>
              <a:t>faults</a:t>
            </a:r>
            <a:r>
              <a:rPr lang="fi-FI" dirty="0" smtClean="0"/>
              <a:t> to the </a:t>
            </a:r>
            <a:r>
              <a:rPr lang="fi-FI" dirty="0" err="1" smtClean="0"/>
              <a:t>faulty</a:t>
            </a:r>
            <a:r>
              <a:rPr lang="fi-FI" dirty="0" smtClean="0"/>
              <a:t> side.</a:t>
            </a:r>
          </a:p>
          <a:p>
            <a:r>
              <a:rPr lang="fi-FI" dirty="0" err="1" smtClean="0"/>
              <a:t>If</a:t>
            </a:r>
            <a:r>
              <a:rPr lang="fi-FI" dirty="0" smtClean="0"/>
              <a:t> the </a:t>
            </a:r>
            <a:r>
              <a:rPr lang="fi-FI" dirty="0" err="1" smtClean="0"/>
              <a:t>ground</a:t>
            </a:r>
            <a:r>
              <a:rPr lang="fi-FI" dirty="0" smtClean="0"/>
              <a:t> </a:t>
            </a:r>
            <a:r>
              <a:rPr lang="fi-FI" dirty="0" err="1" smtClean="0"/>
              <a:t>potentials</a:t>
            </a:r>
            <a:r>
              <a:rPr lang="fi-FI" dirty="0"/>
              <a:t> </a:t>
            </a:r>
            <a:r>
              <a:rPr lang="fi-FI" dirty="0" smtClean="0"/>
              <a:t>of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connected</a:t>
            </a:r>
            <a:r>
              <a:rPr lang="fi-FI" dirty="0" smtClean="0"/>
              <a:t> </a:t>
            </a:r>
            <a:r>
              <a:rPr lang="fi-FI" dirty="0" err="1" smtClean="0"/>
              <a:t>together</a:t>
            </a:r>
            <a:r>
              <a:rPr lang="fi-FI" dirty="0" smtClean="0"/>
              <a:t> and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the </a:t>
            </a:r>
            <a:r>
              <a:rPr lang="fi-FI" dirty="0" err="1" smtClean="0"/>
              <a:t>ground</a:t>
            </a:r>
            <a:r>
              <a:rPr lang="fi-FI" dirty="0" smtClean="0"/>
              <a:t> </a:t>
            </a:r>
            <a:r>
              <a:rPr lang="fi-FI" dirty="0" err="1" smtClean="0"/>
              <a:t>potentials</a:t>
            </a:r>
            <a:r>
              <a:rPr lang="fi-FI" dirty="0" smtClean="0"/>
              <a:t>,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a </a:t>
            </a:r>
            <a:r>
              <a:rPr lang="fi-FI" dirty="0" err="1" smtClean="0"/>
              <a:t>large</a:t>
            </a:r>
            <a:r>
              <a:rPr lang="fi-FI" dirty="0" smtClean="0"/>
              <a:t> DC </a:t>
            </a:r>
            <a:r>
              <a:rPr lang="fi-FI" dirty="0" err="1" smtClean="0"/>
              <a:t>current</a:t>
            </a:r>
            <a:r>
              <a:rPr lang="fi-FI" dirty="0" smtClean="0"/>
              <a:t> (</a:t>
            </a:r>
            <a:r>
              <a:rPr lang="fi-FI" dirty="0" err="1" smtClean="0"/>
              <a:t>limited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small</a:t>
            </a:r>
            <a:r>
              <a:rPr lang="fi-FI" dirty="0" smtClean="0"/>
              <a:t> </a:t>
            </a:r>
            <a:r>
              <a:rPr lang="fi-FI" dirty="0" err="1" smtClean="0"/>
              <a:t>cable</a:t>
            </a:r>
            <a:r>
              <a:rPr lang="fi-FI" dirty="0" smtClean="0"/>
              <a:t> </a:t>
            </a:r>
            <a:r>
              <a:rPr lang="fi-FI" dirty="0" err="1" smtClean="0"/>
              <a:t>resistance</a:t>
            </a:r>
            <a:r>
              <a:rPr lang="fi-FI" dirty="0" smtClean="0"/>
              <a:t>). A </a:t>
            </a:r>
            <a:r>
              <a:rPr lang="fi-FI" dirty="0" err="1" smtClean="0"/>
              <a:t>transformer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isolate</a:t>
            </a:r>
            <a:r>
              <a:rPr lang="fi-FI" dirty="0" smtClean="0"/>
              <a:t> the </a:t>
            </a:r>
            <a:r>
              <a:rPr lang="fi-FI" dirty="0" err="1" smtClean="0"/>
              <a:t>ground</a:t>
            </a:r>
            <a:r>
              <a:rPr lang="fi-FI" dirty="0" smtClean="0"/>
              <a:t> </a:t>
            </a:r>
            <a:r>
              <a:rPr lang="fi-FI" dirty="0" err="1" smtClean="0"/>
              <a:t>potentials</a:t>
            </a:r>
            <a:r>
              <a:rPr lang="fi-FI" dirty="0" smtClean="0"/>
              <a:t> and </a:t>
            </a:r>
            <a:r>
              <a:rPr lang="fi-FI" dirty="0" err="1" smtClean="0"/>
              <a:t>block</a:t>
            </a:r>
            <a:r>
              <a:rPr lang="fi-FI" dirty="0" smtClean="0"/>
              <a:t> </a:t>
            </a:r>
            <a:r>
              <a:rPr lang="fi-FI" dirty="0" err="1" smtClean="0"/>
              <a:t>any</a:t>
            </a:r>
            <a:r>
              <a:rPr lang="fi-FI" dirty="0" smtClean="0"/>
              <a:t> DC </a:t>
            </a:r>
            <a:r>
              <a:rPr lang="fi-FI" dirty="0" err="1" smtClean="0"/>
              <a:t>currents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flowing</a:t>
            </a:r>
            <a:r>
              <a:rPr lang="fi-FI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32989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Standards</a:t>
            </a:r>
            <a:r>
              <a:rPr lang="fi-FI" dirty="0" smtClean="0"/>
              <a:t> and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codes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/>
              <a:t> </a:t>
            </a:r>
            <a:r>
              <a:rPr lang="fi-FI" dirty="0" err="1" smtClean="0"/>
              <a:t>taken</a:t>
            </a:r>
            <a:r>
              <a:rPr lang="fi-FI" dirty="0" smtClean="0"/>
              <a:t> into </a:t>
            </a:r>
            <a:r>
              <a:rPr lang="fi-FI" dirty="0" err="1" smtClean="0"/>
              <a:t>account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connecting</a:t>
            </a:r>
            <a:r>
              <a:rPr lang="fi-FI" dirty="0" smtClean="0"/>
              <a:t> </a:t>
            </a:r>
            <a:r>
              <a:rPr lang="fi-FI" dirty="0" err="1" smtClean="0"/>
              <a:t>distributed</a:t>
            </a:r>
            <a:r>
              <a:rPr lang="fi-FI" dirty="0" smtClean="0"/>
              <a:t> </a:t>
            </a:r>
            <a:r>
              <a:rPr lang="fi-FI" dirty="0" err="1" smtClean="0"/>
              <a:t>generation</a:t>
            </a:r>
            <a:r>
              <a:rPr lang="fi-FI" dirty="0" smtClean="0"/>
              <a:t> to the </a:t>
            </a:r>
            <a:r>
              <a:rPr lang="fi-FI" dirty="0" err="1" smtClean="0"/>
              <a:t>grid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Faults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detected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passive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active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. </a:t>
            </a:r>
            <a:r>
              <a:rPr lang="fi-FI" dirty="0" err="1" smtClean="0"/>
              <a:t>Both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> </a:t>
            </a:r>
            <a:r>
              <a:rPr lang="fi-FI" dirty="0" err="1" smtClean="0"/>
              <a:t>require</a:t>
            </a:r>
            <a:r>
              <a:rPr lang="fi-FI" dirty="0" smtClean="0"/>
              <a:t> </a:t>
            </a:r>
            <a:r>
              <a:rPr lang="fi-FI" dirty="0" err="1" smtClean="0"/>
              <a:t>measurements</a:t>
            </a:r>
            <a:r>
              <a:rPr lang="fi-FI" dirty="0" smtClean="0"/>
              <a:t> of </a:t>
            </a:r>
            <a:r>
              <a:rPr lang="fi-FI" dirty="0" err="1" smtClean="0"/>
              <a:t>current</a:t>
            </a:r>
            <a:r>
              <a:rPr lang="fi-FI" dirty="0" smtClean="0"/>
              <a:t>, </a:t>
            </a:r>
            <a:r>
              <a:rPr lang="fi-FI" dirty="0" err="1" smtClean="0"/>
              <a:t>voltage</a:t>
            </a:r>
            <a:r>
              <a:rPr lang="fi-FI" dirty="0" smtClean="0"/>
              <a:t> and </a:t>
            </a:r>
            <a:r>
              <a:rPr lang="fi-FI" dirty="0" err="1" smtClean="0"/>
              <a:t>frequency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only</a:t>
            </a:r>
            <a:r>
              <a:rPr lang="fi-FI" dirty="0" smtClean="0"/>
              <a:t> </a:t>
            </a:r>
            <a:r>
              <a:rPr lang="fi-FI" dirty="0" err="1" smtClean="0"/>
              <a:t>uncontrollable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electronics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 in </a:t>
            </a:r>
            <a:r>
              <a:rPr lang="fi-FI" dirty="0" err="1" smtClean="0"/>
              <a:t>terms</a:t>
            </a:r>
            <a:r>
              <a:rPr lang="fi-FI" dirty="0" smtClean="0"/>
              <a:t> of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plant</a:t>
            </a:r>
            <a:r>
              <a:rPr lang="fi-FI" dirty="0" smtClean="0"/>
              <a:t>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limiting</a:t>
            </a:r>
            <a:r>
              <a:rPr lang="fi-FI" dirty="0" smtClean="0"/>
              <a:t> is a DC/DC </a:t>
            </a:r>
            <a:r>
              <a:rPr lang="fi-FI" dirty="0" err="1" smtClean="0"/>
              <a:t>converter</a:t>
            </a:r>
            <a:r>
              <a:rPr lang="fi-FI" dirty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,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the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transistors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the input </a:t>
            </a:r>
            <a:r>
              <a:rPr lang="fi-FI" dirty="0" err="1" smtClean="0"/>
              <a:t>capacitors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circuited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Galvanic</a:t>
            </a:r>
            <a:r>
              <a:rPr lang="fi-FI" dirty="0" smtClean="0"/>
              <a:t> </a:t>
            </a:r>
            <a:r>
              <a:rPr lang="fi-FI" dirty="0" err="1" smtClean="0"/>
              <a:t>isolation</a:t>
            </a:r>
            <a:r>
              <a:rPr lang="fi-FI" dirty="0"/>
              <a:t> </a:t>
            </a:r>
            <a:r>
              <a:rPr lang="fi-FI" dirty="0" smtClean="0"/>
              <a:t>is </a:t>
            </a:r>
            <a:r>
              <a:rPr lang="fi-FI" dirty="0" err="1" smtClean="0"/>
              <a:t>used</a:t>
            </a:r>
            <a:r>
              <a:rPr lang="fi-FI" dirty="0" smtClean="0"/>
              <a:t> to </a:t>
            </a:r>
            <a:r>
              <a:rPr lang="fi-FI" dirty="0" err="1" smtClean="0"/>
              <a:t>limit</a:t>
            </a:r>
            <a:r>
              <a:rPr lang="fi-FI" dirty="0"/>
              <a:t> </a:t>
            </a:r>
            <a:r>
              <a:rPr lang="fi-FI" dirty="0" err="1" smtClean="0"/>
              <a:t>ground</a:t>
            </a:r>
            <a:r>
              <a:rPr lang="fi-FI" dirty="0" smtClean="0"/>
              <a:t> </a:t>
            </a:r>
            <a:r>
              <a:rPr lang="fi-FI" dirty="0" err="1" smtClean="0"/>
              <a:t>currents</a:t>
            </a:r>
            <a:r>
              <a:rPr lang="fi-FI" dirty="0" smtClean="0"/>
              <a:t>, to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 </a:t>
            </a:r>
            <a:r>
              <a:rPr lang="fi-FI" dirty="0" err="1" smtClean="0"/>
              <a:t>conversion</a:t>
            </a:r>
            <a:r>
              <a:rPr lang="fi-FI" dirty="0" smtClean="0"/>
              <a:t> and to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safety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situations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508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References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8684" y="1700808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[1] 	IEEE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Std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1541-2003,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IEEE Standard for Interconnecting Distributed Resources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With Electric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Power Systems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, 1547, The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	Institute 	of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Electrical and Electronics Engineers, Inc. New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York, USA.</a:t>
            </a:r>
          </a:p>
          <a:p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[2]	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Underwriters 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Laboratories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Inc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(2001),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UL741 Inverters, Converters, and Controllers for Use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in Independent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	Systems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, 741, Underwriters Laboratories Inc. (UL), IL, USA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[3]	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IEC </a:t>
            </a:r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(2004), IEC 61727 Ed. 2,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Photovoltaic</a:t>
            </a:r>
            <a:r>
              <a:rPr lang="fi-FI" sz="1000" i="1" dirty="0">
                <a:latin typeface="Times New Roman" pitchFamily="18" charset="0"/>
                <a:cs typeface="Times New Roman" pitchFamily="18" charset="0"/>
              </a:rPr>
              <a:t> (PV) Systems -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fi-FI" sz="1000" i="1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Utility</a:t>
            </a:r>
            <a:r>
              <a:rPr lang="fi-FI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Interface</a:t>
            </a:r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, 61727,</a:t>
            </a:r>
          </a:p>
          <a:p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	International </a:t>
            </a:r>
            <a:r>
              <a:rPr lang="fi-FI" sz="1000" dirty="0" err="1">
                <a:latin typeface="Times New Roman" pitchFamily="18" charset="0"/>
                <a:cs typeface="Times New Roman" pitchFamily="18" charset="0"/>
              </a:rPr>
              <a:t>Electrotechnical</a:t>
            </a:r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000" dirty="0" err="1">
                <a:latin typeface="Times New Roman" pitchFamily="18" charset="0"/>
                <a:cs typeface="Times New Roman" pitchFamily="18" charset="0"/>
              </a:rPr>
              <a:t>Commission</a:t>
            </a:r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 (IEC), </a:t>
            </a:r>
            <a:r>
              <a:rPr lang="fi-FI" sz="1000" dirty="0" err="1">
                <a:latin typeface="Times New Roman" pitchFamily="18" charset="0"/>
                <a:cs typeface="Times New Roman" pitchFamily="18" charset="0"/>
              </a:rPr>
              <a:t>Geneva</a:t>
            </a:r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i-FI" sz="1000" dirty="0" err="1">
                <a:latin typeface="Times New Roman" pitchFamily="18" charset="0"/>
                <a:cs typeface="Times New Roman" pitchFamily="18" charset="0"/>
              </a:rPr>
              <a:t>Switzerland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[4]	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VDE </a:t>
            </a:r>
            <a:r>
              <a:rPr lang="fi-FI" sz="1000" dirty="0" err="1">
                <a:latin typeface="Times New Roman" pitchFamily="18" charset="0"/>
                <a:cs typeface="Times New Roman" pitchFamily="18" charset="0"/>
              </a:rPr>
              <a:t>Verlag</a:t>
            </a:r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 (2006),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Automatic</a:t>
            </a:r>
            <a:r>
              <a:rPr lang="fi-FI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Disconnection</a:t>
            </a:r>
            <a:r>
              <a:rPr lang="fi-FI" sz="1000" i="1" dirty="0">
                <a:latin typeface="Times New Roman" pitchFamily="18" charset="0"/>
                <a:cs typeface="Times New Roman" pitchFamily="18" charset="0"/>
              </a:rPr>
              <a:t> Device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fi-FI" sz="1000" i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Generator</a:t>
            </a:r>
            <a:r>
              <a:rPr lang="fi-FI" sz="1000" i="1" dirty="0">
                <a:latin typeface="Times New Roman" pitchFamily="18" charset="0"/>
                <a:cs typeface="Times New Roman" pitchFamily="18" charset="0"/>
              </a:rPr>
              <a:t> and the Public </a:t>
            </a:r>
            <a:r>
              <a:rPr lang="fi-FI" sz="1000" i="1" dirty="0" err="1">
                <a:latin typeface="Times New Roman" pitchFamily="18" charset="0"/>
                <a:cs typeface="Times New Roman" pitchFamily="18" charset="0"/>
              </a:rPr>
              <a:t>Low-Voltage</a:t>
            </a:r>
            <a:endParaRPr lang="fi-FI" sz="1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1000" i="1" dirty="0" smtClean="0">
                <a:latin typeface="Times New Roman" pitchFamily="18" charset="0"/>
                <a:cs typeface="Times New Roman" pitchFamily="18" charset="0"/>
              </a:rPr>
              <a:t>	Grid</a:t>
            </a:r>
            <a:r>
              <a:rPr lang="fi-FI" sz="1000" dirty="0">
                <a:latin typeface="Times New Roman" pitchFamily="18" charset="0"/>
                <a:cs typeface="Times New Roman" pitchFamily="18" charset="0"/>
              </a:rPr>
              <a:t>, 0126-1-1, VDE VERLAG GMBH, </a:t>
            </a:r>
            <a:r>
              <a:rPr lang="fi-FI" sz="1000" dirty="0" err="1">
                <a:latin typeface="Times New Roman" pitchFamily="18" charset="0"/>
                <a:cs typeface="Times New Roman" pitchFamily="18" charset="0"/>
              </a:rPr>
              <a:t>Berlin-Offenbach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[5]	VDE-AR-N 4105 (2011),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Generators connected to the low-voltage distribution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network - Technical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requirements for the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	connection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to and parallel operation with low-voltage distribution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networks.</a:t>
            </a:r>
          </a:p>
          <a:p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[6]	Purhonen, M. (2009). </a:t>
            </a:r>
            <a:r>
              <a:rPr lang="fi-FI" sz="1000" i="1" dirty="0" smtClean="0">
                <a:latin typeface="Times New Roman" pitchFamily="18" charset="0"/>
                <a:cs typeface="Times New Roman" pitchFamily="18" charset="0"/>
              </a:rPr>
              <a:t>Verkkovaihtosuuntaajan säätö verkon erikoistilanteissa polttokennosovelluksissa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Thesis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 Lappeenranta 	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 of Technology, Finland.</a:t>
            </a:r>
          </a:p>
          <a:p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[7]	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Kerekes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, T.,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Teodorescu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, R., and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Liserre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, M. (2008). Common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voltage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 in case of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transformerless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 PV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inverters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connected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 to the 	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grid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 In: IEEE International Symposium on Industrial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Electronics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i-FI" sz="1000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fi-FI" sz="1000" dirty="0" smtClean="0">
                <a:latin typeface="Times New Roman" pitchFamily="18" charset="0"/>
                <a:cs typeface="Times New Roman" pitchFamily="18" charset="0"/>
              </a:rPr>
              <a:t>. 2390-2395. 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587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3"/>
          <p:cNvSpPr>
            <a:spLocks noGrp="1"/>
          </p:cNvSpPr>
          <p:nvPr>
            <p:ph type="ctrTitle"/>
          </p:nvPr>
        </p:nvSpPr>
        <p:spPr>
          <a:xfrm>
            <a:off x="1357313" y="3143250"/>
            <a:ext cx="6429375" cy="1143000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Thank you! Any questions?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Requirements for power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The requirements for a power conversion unit arise from three major sources:</a:t>
            </a:r>
          </a:p>
          <a:p>
            <a:pPr lvl="3">
              <a:buFont typeface="Arial" pitchFamily="34" charset="0"/>
              <a:buChar char="•"/>
            </a:pPr>
            <a:r>
              <a:rPr lang="fi-FI" dirty="0" err="1" smtClean="0">
                <a:latin typeface="Arial" charset="0"/>
                <a:cs typeface="Arial" charset="0"/>
              </a:rPr>
              <a:t>Fuel</a:t>
            </a:r>
            <a:r>
              <a:rPr lang="fi-FI" dirty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cell</a:t>
            </a:r>
            <a:r>
              <a:rPr lang="fi-FI" dirty="0" smtClean="0">
                <a:latin typeface="Arial" charset="0"/>
                <a:cs typeface="Arial" charset="0"/>
              </a:rPr>
              <a:t> (</a:t>
            </a:r>
            <a:r>
              <a:rPr lang="fi-FI" dirty="0" err="1" smtClean="0">
                <a:latin typeface="Arial" charset="0"/>
                <a:cs typeface="Arial" charset="0"/>
              </a:rPr>
              <a:t>or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any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other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power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source</a:t>
            </a:r>
            <a:r>
              <a:rPr lang="fi-FI" dirty="0" smtClean="0">
                <a:latin typeface="Arial" charset="0"/>
                <a:cs typeface="Arial" charset="0"/>
              </a:rPr>
              <a:t>)</a:t>
            </a:r>
          </a:p>
          <a:p>
            <a:pPr lvl="3">
              <a:buFont typeface="Arial" pitchFamily="34" charset="0"/>
              <a:buChar char="•"/>
            </a:pPr>
            <a:r>
              <a:rPr lang="fi-FI" dirty="0" smtClean="0">
                <a:latin typeface="Arial" charset="0"/>
                <a:cs typeface="Arial" charset="0"/>
              </a:rPr>
              <a:t>The </a:t>
            </a:r>
            <a:r>
              <a:rPr lang="fi-FI" dirty="0" err="1" smtClean="0">
                <a:latin typeface="Arial" charset="0"/>
                <a:cs typeface="Arial" charset="0"/>
              </a:rPr>
              <a:t>supplied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load</a:t>
            </a:r>
            <a:r>
              <a:rPr lang="fi-FI" dirty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or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network</a:t>
            </a:r>
            <a:endParaRPr lang="fi-FI" dirty="0">
              <a:latin typeface="Arial" charset="0"/>
              <a:cs typeface="Arial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fi-FI" dirty="0" smtClean="0">
                <a:latin typeface="Arial" charset="0"/>
                <a:cs typeface="Arial" charset="0"/>
              </a:rPr>
              <a:t>General </a:t>
            </a:r>
            <a:r>
              <a:rPr lang="fi-FI" dirty="0" err="1" smtClean="0">
                <a:latin typeface="Arial" charset="0"/>
                <a:cs typeface="Arial" charset="0"/>
              </a:rPr>
              <a:t>requirements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such</a:t>
            </a:r>
            <a:r>
              <a:rPr lang="fi-FI" dirty="0" smtClean="0">
                <a:latin typeface="Arial" charset="0"/>
                <a:cs typeface="Arial" charset="0"/>
              </a:rPr>
              <a:t> as </a:t>
            </a:r>
            <a:r>
              <a:rPr lang="fi-FI" dirty="0" err="1" smtClean="0">
                <a:latin typeface="Arial" charset="0"/>
                <a:cs typeface="Arial" charset="0"/>
              </a:rPr>
              <a:t>economical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constraints</a:t>
            </a:r>
            <a:r>
              <a:rPr lang="fi-FI" dirty="0" smtClean="0">
                <a:latin typeface="Arial" charset="0"/>
                <a:cs typeface="Arial" charset="0"/>
              </a:rPr>
              <a:t>, </a:t>
            </a:r>
            <a:r>
              <a:rPr lang="fi-FI" dirty="0" err="1" smtClean="0">
                <a:latin typeface="Arial" charset="0"/>
                <a:cs typeface="Arial" charset="0"/>
              </a:rPr>
              <a:t>efficiency</a:t>
            </a:r>
            <a:r>
              <a:rPr lang="fi-FI" dirty="0" smtClean="0">
                <a:latin typeface="Arial" charset="0"/>
                <a:cs typeface="Arial" charset="0"/>
              </a:rPr>
              <a:t> </a:t>
            </a:r>
            <a:r>
              <a:rPr lang="fi-FI" dirty="0" err="1" smtClean="0">
                <a:latin typeface="Arial" charset="0"/>
                <a:cs typeface="Arial" charset="0"/>
              </a:rPr>
              <a:t>requirements</a:t>
            </a:r>
            <a:r>
              <a:rPr lang="fi-FI" dirty="0" smtClean="0">
                <a:latin typeface="Arial" charset="0"/>
                <a:cs typeface="Arial" charset="0"/>
              </a:rPr>
              <a:t>, </a:t>
            </a:r>
            <a:r>
              <a:rPr lang="fi-FI" dirty="0" err="1" smtClean="0">
                <a:latin typeface="Arial" charset="0"/>
                <a:cs typeface="Arial" charset="0"/>
              </a:rPr>
              <a:t>expected</a:t>
            </a:r>
            <a:r>
              <a:rPr lang="fi-FI" dirty="0" smtClean="0">
                <a:latin typeface="Arial" charset="0"/>
                <a:cs typeface="Arial" charset="0"/>
              </a:rPr>
              <a:t> operating life, </a:t>
            </a:r>
            <a:r>
              <a:rPr lang="fi-FI" dirty="0" err="1" smtClean="0">
                <a:latin typeface="Arial" charset="0"/>
                <a:cs typeface="Arial" charset="0"/>
              </a:rPr>
              <a:t>standards</a:t>
            </a:r>
            <a:r>
              <a:rPr lang="fi-FI" dirty="0" smtClean="0">
                <a:latin typeface="Arial" charset="0"/>
                <a:cs typeface="Arial" charset="0"/>
              </a:rPr>
              <a:t>, </a:t>
            </a:r>
            <a:r>
              <a:rPr lang="fi-FI" dirty="0" err="1" smtClean="0">
                <a:latin typeface="Arial" charset="0"/>
                <a:cs typeface="Arial" charset="0"/>
              </a:rPr>
              <a:t>patents</a:t>
            </a:r>
            <a:r>
              <a:rPr lang="fi-FI" dirty="0" smtClean="0">
                <a:latin typeface="Arial" charset="0"/>
                <a:cs typeface="Arial" charset="0"/>
              </a:rPr>
              <a:t>…</a:t>
            </a:r>
          </a:p>
          <a:p>
            <a:pPr lvl="3">
              <a:buFont typeface="Arial" pitchFamily="34" charset="0"/>
              <a:buChar char="•"/>
            </a:pP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 descr="3REQU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637818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255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Load/Network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There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yet</a:t>
            </a:r>
            <a:r>
              <a:rPr lang="fi-FI" dirty="0" smtClean="0"/>
              <a:t> a </a:t>
            </a:r>
            <a:r>
              <a:rPr lang="fi-FI" dirty="0" err="1" smtClean="0"/>
              <a:t>worldwide</a:t>
            </a:r>
            <a:r>
              <a:rPr lang="fi-FI" dirty="0" smtClean="0"/>
              <a:t> </a:t>
            </a:r>
            <a:r>
              <a:rPr lang="fi-FI" dirty="0" err="1" smtClean="0"/>
              <a:t>standard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r>
              <a:rPr lang="fi-FI" dirty="0" smtClean="0"/>
              <a:t> to </a:t>
            </a:r>
            <a:r>
              <a:rPr lang="fi-FI" dirty="0" err="1" smtClean="0"/>
              <a:t>connect</a:t>
            </a:r>
            <a:r>
              <a:rPr lang="fi-FI" dirty="0" smtClean="0"/>
              <a:t> </a:t>
            </a:r>
            <a:r>
              <a:rPr lang="fi-FI" dirty="0" err="1" smtClean="0"/>
              <a:t>distributed</a:t>
            </a:r>
            <a:r>
              <a:rPr lang="fi-FI" dirty="0" smtClean="0"/>
              <a:t> </a:t>
            </a:r>
            <a:r>
              <a:rPr lang="fi-FI" dirty="0" err="1" smtClean="0"/>
              <a:t>generation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r>
              <a:rPr lang="fi-FI" dirty="0" smtClean="0"/>
              <a:t> to the </a:t>
            </a:r>
            <a:r>
              <a:rPr lang="fi-FI" dirty="0" err="1" smtClean="0"/>
              <a:t>grid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However</a:t>
            </a:r>
            <a:r>
              <a:rPr lang="fi-FI" dirty="0" smtClean="0"/>
              <a:t>, </a:t>
            </a:r>
            <a:r>
              <a:rPr lang="fi-FI" dirty="0" err="1" smtClean="0"/>
              <a:t>existing</a:t>
            </a:r>
            <a:r>
              <a:rPr lang="fi-FI" dirty="0" smtClean="0"/>
              <a:t> </a:t>
            </a:r>
            <a:r>
              <a:rPr lang="fi-FI" dirty="0" err="1" smtClean="0"/>
              <a:t>standards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references</a:t>
            </a:r>
            <a:r>
              <a:rPr lang="fi-FI" dirty="0" smtClean="0"/>
              <a:t> for </a:t>
            </a:r>
            <a:r>
              <a:rPr lang="fi-FI" dirty="0" err="1" smtClean="0"/>
              <a:t>example</a:t>
            </a:r>
            <a:r>
              <a:rPr lang="fi-FI" dirty="0" smtClean="0"/>
              <a:t> to </a:t>
            </a:r>
            <a:r>
              <a:rPr lang="fi-FI" dirty="0" err="1" smtClean="0"/>
              <a:t>responses</a:t>
            </a:r>
            <a:r>
              <a:rPr lang="fi-FI" dirty="0" smtClean="0"/>
              <a:t> to </a:t>
            </a:r>
            <a:r>
              <a:rPr lang="fi-FI" dirty="0" err="1" smtClean="0"/>
              <a:t>abnormal</a:t>
            </a:r>
            <a:r>
              <a:rPr lang="fi-FI" dirty="0" smtClean="0"/>
              <a:t> </a:t>
            </a:r>
            <a:r>
              <a:rPr lang="fi-FI" dirty="0" err="1" smtClean="0"/>
              <a:t>conditions</a:t>
            </a:r>
            <a:r>
              <a:rPr lang="fi-FI" dirty="0" smtClean="0"/>
              <a:t>,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quality</a:t>
            </a:r>
            <a:r>
              <a:rPr lang="fi-FI" dirty="0" smtClean="0"/>
              <a:t> and </a:t>
            </a:r>
            <a:r>
              <a:rPr lang="fi-FI" dirty="0" err="1" smtClean="0"/>
              <a:t>islanding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relevant</a:t>
            </a:r>
            <a:r>
              <a:rPr lang="fi-FI" dirty="0" smtClean="0"/>
              <a:t> </a:t>
            </a:r>
            <a:r>
              <a:rPr lang="fi-FI" dirty="0" err="1" smtClean="0"/>
              <a:t>standards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IEEE 1547 [1]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UL 1741 [2]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IEC 61727 [3]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VDE 0126-1-1 [4]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VDE-AR-N 4105 [5]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95636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Load/Network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fi-FI" dirty="0" err="1" smtClean="0"/>
              <a:t>Tripping</a:t>
            </a:r>
            <a:r>
              <a:rPr lang="fi-FI" dirty="0" smtClean="0"/>
              <a:t> (</a:t>
            </a:r>
            <a:r>
              <a:rPr lang="fi-FI" dirty="0" err="1" smtClean="0"/>
              <a:t>disconnection</a:t>
            </a:r>
            <a:r>
              <a:rPr lang="fi-FI" dirty="0" smtClean="0"/>
              <a:t>) is </a:t>
            </a:r>
            <a:r>
              <a:rPr lang="fi-FI" dirty="0" err="1" smtClean="0"/>
              <a:t>required</a:t>
            </a:r>
            <a:r>
              <a:rPr lang="fi-FI" dirty="0" smtClean="0"/>
              <a:t>,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variations</a:t>
            </a:r>
            <a:r>
              <a:rPr lang="fi-FI" dirty="0" smtClean="0"/>
              <a:t> in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voltage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123728" y="2488684"/>
            <a:ext cx="4751705" cy="326517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763688" y="5949280"/>
            <a:ext cx="5832648" cy="7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fi-FI" sz="1400" dirty="0" err="1" smtClean="0"/>
              <a:t>Tripping</a:t>
            </a:r>
            <a:r>
              <a:rPr lang="fi-FI" sz="1400" dirty="0" smtClean="0"/>
              <a:t> </a:t>
            </a:r>
            <a:r>
              <a:rPr lang="fi-FI" sz="1400" dirty="0" err="1" smtClean="0"/>
              <a:t>limits</a:t>
            </a:r>
            <a:r>
              <a:rPr lang="fi-FI" sz="1400" dirty="0" smtClean="0"/>
              <a:t> set </a:t>
            </a:r>
            <a:r>
              <a:rPr lang="fi-FI" sz="1400" dirty="0" err="1" smtClean="0"/>
              <a:t>by</a:t>
            </a:r>
            <a:r>
              <a:rPr lang="fi-FI" sz="1400" dirty="0" smtClean="0"/>
              <a:t> </a:t>
            </a:r>
            <a:r>
              <a:rPr lang="fi-FI" sz="1400" dirty="0" err="1" smtClean="0"/>
              <a:t>various</a:t>
            </a:r>
            <a:r>
              <a:rPr lang="fi-FI" sz="1400" dirty="0" smtClean="0"/>
              <a:t> </a:t>
            </a:r>
            <a:r>
              <a:rPr lang="fi-FI" sz="1400" dirty="0" err="1" smtClean="0"/>
              <a:t>standards</a:t>
            </a:r>
            <a:r>
              <a:rPr lang="fi-FI" sz="1400" dirty="0" smtClean="0"/>
              <a:t>, </a:t>
            </a:r>
            <a:r>
              <a:rPr lang="fi-FI" sz="1400" dirty="0" err="1" smtClean="0"/>
              <a:t>when</a:t>
            </a:r>
            <a:r>
              <a:rPr lang="fi-FI" sz="1400" dirty="0"/>
              <a:t> </a:t>
            </a:r>
            <a:r>
              <a:rPr lang="fi-FI" sz="1400" dirty="0" err="1" smtClean="0"/>
              <a:t>installed</a:t>
            </a:r>
            <a:r>
              <a:rPr lang="fi-FI" sz="1400" dirty="0" smtClean="0"/>
              <a:t> </a:t>
            </a:r>
            <a:r>
              <a:rPr lang="fi-FI" sz="1400" dirty="0" err="1" smtClean="0"/>
              <a:t>power</a:t>
            </a:r>
            <a:r>
              <a:rPr lang="fi-FI" sz="1400" dirty="0" smtClean="0"/>
              <a:t> &gt; 30 kW.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7884073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Load/Network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After</a:t>
            </a:r>
            <a:r>
              <a:rPr lang="fi-FI" dirty="0" smtClean="0"/>
              <a:t> the </a:t>
            </a:r>
            <a:r>
              <a:rPr lang="fi-FI" dirty="0" err="1" smtClean="0"/>
              <a:t>fault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cleared</a:t>
            </a:r>
            <a:r>
              <a:rPr lang="fi-FI" dirty="0" smtClean="0"/>
              <a:t>,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certain</a:t>
            </a:r>
            <a:r>
              <a:rPr lang="fi-FI" dirty="0" smtClean="0"/>
              <a:t> </a:t>
            </a:r>
            <a:r>
              <a:rPr lang="fi-FI" dirty="0" err="1" smtClean="0"/>
              <a:t>conditions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the </a:t>
            </a:r>
            <a:r>
              <a:rPr lang="fi-FI" dirty="0" err="1" smtClean="0"/>
              <a:t>system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reconnected</a:t>
            </a:r>
            <a:r>
              <a:rPr lang="fi-FI" dirty="0" smtClean="0"/>
              <a:t> to the </a:t>
            </a:r>
            <a:r>
              <a:rPr lang="fi-FI" dirty="0" err="1" smtClean="0"/>
              <a:t>grid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reconnection</a:t>
            </a:r>
            <a:r>
              <a:rPr lang="fi-FI" dirty="0" smtClean="0"/>
              <a:t> </a:t>
            </a:r>
            <a:r>
              <a:rPr lang="fi-FI" dirty="0" err="1" smtClean="0"/>
              <a:t>conditions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defined</a:t>
            </a:r>
            <a:r>
              <a:rPr lang="fi-FI" dirty="0" smtClean="0"/>
              <a:t> for the </a:t>
            </a:r>
            <a:r>
              <a:rPr lang="fi-FI" dirty="0" err="1" smtClean="0"/>
              <a:t>frequency</a:t>
            </a:r>
            <a:r>
              <a:rPr lang="fi-FI" dirty="0" smtClean="0"/>
              <a:t> and </a:t>
            </a:r>
            <a:r>
              <a:rPr lang="fi-FI" dirty="0" err="1" smtClean="0"/>
              <a:t>voltage</a:t>
            </a:r>
            <a:r>
              <a:rPr lang="fi-FI" dirty="0" smtClean="0"/>
              <a:t>.</a:t>
            </a:r>
            <a:endParaRPr lang="en-US" dirty="0" smtClean="0"/>
          </a:p>
          <a:p>
            <a:endParaRPr lang="fi-FI" dirty="0"/>
          </a:p>
          <a:p>
            <a:endParaRPr lang="fi-FI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63688" y="3284984"/>
            <a:ext cx="5400040" cy="169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722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Load/Network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Power </a:t>
            </a:r>
            <a:r>
              <a:rPr lang="fi-FI" dirty="0" err="1" smtClean="0"/>
              <a:t>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540768"/>
          </a:xfrm>
        </p:spPr>
        <p:txBody>
          <a:bodyPr/>
          <a:lstStyle/>
          <a:p>
            <a:r>
              <a:rPr lang="fi-FI" dirty="0" smtClean="0"/>
              <a:t>Power </a:t>
            </a:r>
            <a:r>
              <a:rPr lang="fi-FI" dirty="0" err="1" smtClean="0"/>
              <a:t>quality</a:t>
            </a:r>
            <a:r>
              <a:rPr lang="fi-FI" dirty="0"/>
              <a:t> </a:t>
            </a:r>
            <a:r>
              <a:rPr lang="fi-FI" dirty="0" err="1" smtClean="0"/>
              <a:t>depends</a:t>
            </a:r>
            <a:r>
              <a:rPr lang="fi-FI" dirty="0" smtClean="0"/>
              <a:t> </a:t>
            </a:r>
            <a:r>
              <a:rPr lang="fi-FI" dirty="0" err="1" smtClean="0"/>
              <a:t>mainly</a:t>
            </a:r>
            <a:r>
              <a:rPr lang="fi-FI" dirty="0" smtClean="0"/>
              <a:t> on the </a:t>
            </a:r>
            <a:r>
              <a:rPr lang="fi-FI" dirty="0" err="1" smtClean="0"/>
              <a:t>amount</a:t>
            </a:r>
            <a:r>
              <a:rPr lang="fi-FI" dirty="0" smtClean="0"/>
              <a:t> of </a:t>
            </a:r>
            <a:r>
              <a:rPr lang="fi-FI" dirty="0" err="1" smtClean="0"/>
              <a:t>harmonic</a:t>
            </a:r>
            <a:r>
              <a:rPr lang="fi-FI" dirty="0" smtClean="0"/>
              <a:t> </a:t>
            </a:r>
            <a:r>
              <a:rPr lang="fi-FI" dirty="0" err="1" smtClean="0"/>
              <a:t>currents</a:t>
            </a:r>
            <a:r>
              <a:rPr lang="fi-FI" dirty="0" smtClean="0"/>
              <a:t> and DC </a:t>
            </a:r>
            <a:r>
              <a:rPr lang="fi-FI" dirty="0" err="1" smtClean="0"/>
              <a:t>current</a:t>
            </a:r>
            <a:r>
              <a:rPr lang="fi-FI" dirty="0" smtClean="0"/>
              <a:t> component.</a:t>
            </a:r>
          </a:p>
          <a:p>
            <a:r>
              <a:rPr lang="fi-FI" dirty="0" err="1" smtClean="0"/>
              <a:t>Harmonic</a:t>
            </a:r>
            <a:r>
              <a:rPr lang="fi-FI" dirty="0" smtClean="0"/>
              <a:t> </a:t>
            </a:r>
            <a:r>
              <a:rPr lang="fi-FI" dirty="0" err="1" smtClean="0"/>
              <a:t>currents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components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a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the </a:t>
            </a:r>
            <a:r>
              <a:rPr lang="fi-FI" dirty="0" err="1" smtClean="0"/>
              <a:t>fundamental</a:t>
            </a:r>
            <a:r>
              <a:rPr lang="fi-FI" dirty="0" smtClean="0"/>
              <a:t>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. The </a:t>
            </a:r>
            <a:r>
              <a:rPr lang="fi-FI" dirty="0" err="1" smtClean="0"/>
              <a:t>harmonic</a:t>
            </a:r>
            <a:r>
              <a:rPr lang="fi-FI" dirty="0" smtClean="0"/>
              <a:t> </a:t>
            </a:r>
            <a:r>
              <a:rPr lang="fi-FI" dirty="0" err="1" smtClean="0"/>
              <a:t>frequencies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/>
              <a:t>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odd</a:t>
            </a:r>
            <a:r>
              <a:rPr lang="fi-FI" dirty="0" smtClean="0"/>
              <a:t> </a:t>
            </a:r>
            <a:r>
              <a:rPr lang="fi-FI" dirty="0" err="1" smtClean="0"/>
              <a:t>multipliers</a:t>
            </a:r>
            <a:r>
              <a:rPr lang="fi-FI" dirty="0" smtClean="0"/>
              <a:t> of the </a:t>
            </a:r>
            <a:r>
              <a:rPr lang="fi-FI" dirty="0" err="1" smtClean="0"/>
              <a:t>grid</a:t>
            </a:r>
            <a:r>
              <a:rPr lang="fi-FI" dirty="0" smtClean="0"/>
              <a:t> </a:t>
            </a:r>
            <a:r>
              <a:rPr lang="fi-FI" dirty="0" err="1" smtClean="0"/>
              <a:t>frequency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672600" y="3158852"/>
            <a:ext cx="5040560" cy="3024336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7544" y="6165304"/>
            <a:ext cx="8229600" cy="980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err="1" smtClean="0"/>
              <a:t>Harmonic</a:t>
            </a:r>
            <a:r>
              <a:rPr lang="fi-FI" dirty="0" smtClean="0"/>
              <a:t> </a:t>
            </a:r>
            <a:r>
              <a:rPr lang="fi-FI" dirty="0" err="1" smtClean="0"/>
              <a:t>limits</a:t>
            </a:r>
            <a:r>
              <a:rPr lang="fi-FI" dirty="0" smtClean="0"/>
              <a:t> for Class A </a:t>
            </a:r>
            <a:r>
              <a:rPr lang="fi-FI" dirty="0" err="1" smtClean="0"/>
              <a:t>equipment</a:t>
            </a:r>
            <a:r>
              <a:rPr lang="fi-FI" dirty="0" smtClean="0"/>
              <a:t> in Europe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listed</a:t>
            </a:r>
            <a:r>
              <a:rPr lang="fi-FI" dirty="0" smtClean="0"/>
              <a:t> in the </a:t>
            </a:r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table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Font typeface="Arial" charset="0"/>
              <a:buNone/>
            </a:pPr>
            <a:endParaRPr lang="fi-FI" dirty="0" smtClean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823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Load/Network</a:t>
            </a:r>
            <a:r>
              <a:rPr lang="fi-FI" dirty="0" smtClean="0"/>
              <a:t> </a:t>
            </a:r>
            <a:r>
              <a:rPr lang="fi-FI" dirty="0" err="1" smtClean="0"/>
              <a:t>requirements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Power </a:t>
            </a:r>
            <a:r>
              <a:rPr lang="fi-FI" dirty="0" err="1" smtClean="0"/>
              <a:t>quality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672" y="3356992"/>
            <a:ext cx="5400040" cy="86677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r>
              <a:rPr lang="fi-FI" dirty="0" smtClean="0"/>
              <a:t>In an AC </a:t>
            </a:r>
            <a:r>
              <a:rPr lang="fi-FI" dirty="0" err="1" smtClean="0"/>
              <a:t>network</a:t>
            </a:r>
            <a:r>
              <a:rPr lang="fi-FI" dirty="0" smtClean="0"/>
              <a:t> </a:t>
            </a:r>
            <a:r>
              <a:rPr lang="fi-FI" dirty="0" err="1" smtClean="0"/>
              <a:t>having</a:t>
            </a:r>
            <a:r>
              <a:rPr lang="fi-FI" dirty="0" smtClean="0"/>
              <a:t> </a:t>
            </a:r>
            <a:r>
              <a:rPr lang="fi-FI" dirty="0" err="1" smtClean="0"/>
              <a:t>sinusoidal</a:t>
            </a:r>
            <a:r>
              <a:rPr lang="fi-FI" dirty="0" smtClean="0"/>
              <a:t> </a:t>
            </a:r>
            <a:r>
              <a:rPr lang="fi-FI" dirty="0" err="1" smtClean="0"/>
              <a:t>waveforms</a:t>
            </a:r>
            <a:r>
              <a:rPr lang="fi-FI" dirty="0" smtClean="0"/>
              <a:t> the </a:t>
            </a:r>
            <a:r>
              <a:rPr lang="fi-FI" dirty="0" err="1" smtClean="0"/>
              <a:t>average</a:t>
            </a:r>
            <a:r>
              <a:rPr lang="fi-FI" dirty="0" smtClean="0"/>
              <a:t> </a:t>
            </a:r>
            <a:r>
              <a:rPr lang="fi-FI" dirty="0" err="1" smtClean="0"/>
              <a:t>current</a:t>
            </a:r>
            <a:r>
              <a:rPr lang="fi-FI" dirty="0" smtClean="0"/>
              <a:t> is </a:t>
            </a:r>
            <a:r>
              <a:rPr lang="fi-FI" dirty="0" err="1" smtClean="0"/>
              <a:t>ideally</a:t>
            </a:r>
            <a:r>
              <a:rPr lang="fi-FI" dirty="0" smtClean="0"/>
              <a:t> </a:t>
            </a:r>
            <a:r>
              <a:rPr lang="fi-FI" dirty="0" err="1" smtClean="0"/>
              <a:t>zero</a:t>
            </a:r>
            <a:r>
              <a:rPr lang="fi-FI" dirty="0" smtClean="0"/>
              <a:t>. </a:t>
            </a:r>
            <a:r>
              <a:rPr lang="fi-FI" dirty="0" err="1" smtClean="0"/>
              <a:t>If</a:t>
            </a:r>
            <a:r>
              <a:rPr lang="fi-FI" dirty="0" smtClean="0"/>
              <a:t> the </a:t>
            </a:r>
            <a:r>
              <a:rPr lang="fi-FI" dirty="0" err="1" smtClean="0"/>
              <a:t>average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zero</a:t>
            </a:r>
            <a:r>
              <a:rPr lang="fi-FI" dirty="0" smtClean="0"/>
              <a:t>, </a:t>
            </a:r>
            <a:r>
              <a:rPr lang="fi-FI" dirty="0" err="1" smtClean="0"/>
              <a:t>there</a:t>
            </a:r>
            <a:r>
              <a:rPr lang="fi-FI" dirty="0" smtClean="0"/>
              <a:t> is a DC </a:t>
            </a:r>
            <a:r>
              <a:rPr lang="fi-FI" dirty="0" err="1" smtClean="0"/>
              <a:t>current</a:t>
            </a:r>
            <a:r>
              <a:rPr lang="fi-FI" dirty="0" smtClean="0"/>
              <a:t> component </a:t>
            </a:r>
            <a:r>
              <a:rPr lang="fi-FI" dirty="0" err="1" smtClean="0"/>
              <a:t>involved</a:t>
            </a:r>
            <a:r>
              <a:rPr lang="fi-FI" dirty="0" smtClean="0"/>
              <a:t>. The DC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lead</a:t>
            </a:r>
            <a:r>
              <a:rPr lang="fi-FI" dirty="0" smtClean="0"/>
              <a:t> to </a:t>
            </a:r>
            <a:r>
              <a:rPr lang="fi-FI" dirty="0" err="1" smtClean="0"/>
              <a:t>saturation</a:t>
            </a:r>
            <a:r>
              <a:rPr lang="fi-FI" dirty="0" smtClean="0"/>
              <a:t> in the </a:t>
            </a:r>
            <a:r>
              <a:rPr lang="fi-FI" dirty="0" err="1" smtClean="0"/>
              <a:t>distribution</a:t>
            </a:r>
            <a:r>
              <a:rPr lang="fi-FI" dirty="0" smtClean="0"/>
              <a:t> </a:t>
            </a:r>
            <a:r>
              <a:rPr lang="fi-FI" dirty="0" err="1" smtClean="0"/>
              <a:t>transformers</a:t>
            </a:r>
            <a:r>
              <a:rPr lang="fi-FI" dirty="0" smtClean="0"/>
              <a:t>.</a:t>
            </a:r>
          </a:p>
          <a:p>
            <a:r>
              <a:rPr lang="fi-FI" dirty="0" smtClean="0"/>
              <a:t>The </a:t>
            </a:r>
            <a:r>
              <a:rPr lang="fi-FI" dirty="0" err="1" smtClean="0"/>
              <a:t>limits</a:t>
            </a:r>
            <a:r>
              <a:rPr lang="fi-FI" dirty="0" smtClean="0"/>
              <a:t> for DC </a:t>
            </a:r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injection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listed</a:t>
            </a:r>
            <a:r>
              <a:rPr lang="fi-FI" dirty="0" smtClean="0"/>
              <a:t> in the </a:t>
            </a:r>
            <a:r>
              <a:rPr lang="fi-FI" dirty="0" err="1" smtClean="0"/>
              <a:t>table</a:t>
            </a:r>
            <a:r>
              <a:rPr lang="fi-FI" dirty="0" smtClean="0"/>
              <a:t> </a:t>
            </a:r>
            <a:r>
              <a:rPr lang="fi-FI" dirty="0" err="1" smtClean="0"/>
              <a:t>below</a:t>
            </a:r>
            <a:r>
              <a:rPr lang="fi-FI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3462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Abnormal</a:t>
            </a:r>
            <a:r>
              <a:rPr lang="fi-FI" dirty="0" smtClean="0"/>
              <a:t> operating </a:t>
            </a:r>
            <a:r>
              <a:rPr lang="fi-FI" dirty="0" err="1" smtClean="0"/>
              <a:t>conditions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Types</a:t>
            </a:r>
            <a:r>
              <a:rPr lang="fi-FI" dirty="0" smtClean="0"/>
              <a:t> of </a:t>
            </a:r>
            <a:r>
              <a:rPr lang="fi-FI" dirty="0" err="1" smtClean="0"/>
              <a:t>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Symmetric</a:t>
            </a:r>
            <a:r>
              <a:rPr lang="fi-FI" dirty="0" smtClean="0"/>
              <a:t> </a:t>
            </a:r>
            <a:r>
              <a:rPr lang="fi-FI" dirty="0" err="1" smtClean="0"/>
              <a:t>faults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 err="1" smtClean="0"/>
              <a:t>Asymmetric</a:t>
            </a:r>
            <a:r>
              <a:rPr lang="fi-FI" dirty="0" smtClean="0"/>
              <a:t> </a:t>
            </a:r>
            <a:r>
              <a:rPr lang="fi-FI" dirty="0" err="1" smtClean="0"/>
              <a:t>faults</a:t>
            </a:r>
            <a:r>
              <a:rPr lang="fi-FI" dirty="0" smtClean="0"/>
              <a:t> (</a:t>
            </a:r>
            <a:r>
              <a:rPr lang="fi-FI" dirty="0" err="1" smtClean="0"/>
              <a:t>typical</a:t>
            </a:r>
            <a:r>
              <a:rPr lang="fi-FI" dirty="0" smtClean="0"/>
              <a:t> </a:t>
            </a:r>
            <a:r>
              <a:rPr lang="fi-FI" dirty="0" err="1" smtClean="0"/>
              <a:t>faults</a:t>
            </a:r>
            <a:r>
              <a:rPr lang="fi-FI" dirty="0" smtClean="0"/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499" y="2564904"/>
            <a:ext cx="205222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3-phase 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circuit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55976" y="2570909"/>
            <a:ext cx="18002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3-phase </a:t>
            </a:r>
            <a:r>
              <a:rPr lang="fi-FI" dirty="0" err="1" smtClean="0"/>
              <a:t>ground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91" y="2204864"/>
            <a:ext cx="2055729" cy="13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217" y="2204865"/>
            <a:ext cx="221449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4706930"/>
            <a:ext cx="2160239" cy="142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1498" y="5157192"/>
            <a:ext cx="205222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2-phase </a:t>
            </a:r>
            <a:r>
              <a:rPr lang="fi-FI" dirty="0" err="1" smtClean="0"/>
              <a:t>short</a:t>
            </a:r>
            <a:r>
              <a:rPr lang="fi-FI" dirty="0" smtClean="0"/>
              <a:t> </a:t>
            </a:r>
            <a:r>
              <a:rPr lang="fi-FI" dirty="0" err="1" smtClean="0"/>
              <a:t>circuit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217" y="4706930"/>
            <a:ext cx="2181178" cy="198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55976" y="5157192"/>
            <a:ext cx="205222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ED174D"/>
              </a:buClr>
              <a:buFont typeface="Arial" charset="0"/>
              <a:buChar char="−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1-phase (</a:t>
            </a:r>
            <a:r>
              <a:rPr lang="fi-FI" dirty="0" err="1" smtClean="0"/>
              <a:t>or</a:t>
            </a:r>
            <a:r>
              <a:rPr lang="fi-FI" dirty="0" smtClean="0"/>
              <a:t> 2-phase) </a:t>
            </a:r>
            <a:r>
              <a:rPr lang="fi-FI" dirty="0" err="1" smtClean="0"/>
              <a:t>ground</a:t>
            </a:r>
            <a:r>
              <a:rPr lang="fi-FI" dirty="0" smtClean="0"/>
              <a:t> </a:t>
            </a:r>
            <a:r>
              <a:rPr lang="fi-FI" dirty="0" err="1" smtClean="0"/>
              <a:t>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5708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Tpowerpoint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LUTpowerpointpohja</Template>
  <TotalTime>0</TotalTime>
  <Words>1413</Words>
  <Application>Microsoft Office PowerPoint</Application>
  <PresentationFormat>On-screen Show (4:3)</PresentationFormat>
  <Paragraphs>165</Paragraphs>
  <Slides>24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LUTpowerpointpohja</vt:lpstr>
      <vt:lpstr>Visio</vt:lpstr>
      <vt:lpstr>PowerPoint Presentation</vt:lpstr>
      <vt:lpstr>Grid connection of distributed generation</vt:lpstr>
      <vt:lpstr>Requirements for power conversion</vt:lpstr>
      <vt:lpstr>Load/Network requirements</vt:lpstr>
      <vt:lpstr>Load/Network requirements Abnormal operating conditions</vt:lpstr>
      <vt:lpstr>Load/Network requirements Abnormal operating conditions</vt:lpstr>
      <vt:lpstr>Load/Network requirements Power quality</vt:lpstr>
      <vt:lpstr>Load/Network requirements Power quality</vt:lpstr>
      <vt:lpstr>Abnormal operating conditions Types of faults</vt:lpstr>
      <vt:lpstr>Abnormal operating conditions Passive fault detection</vt:lpstr>
      <vt:lpstr>Abnormal operating conditions Passive fault detection</vt:lpstr>
      <vt:lpstr>Abnormal operating conditions Active fault detection</vt:lpstr>
      <vt:lpstr>Abnormal operating conditions Operations during fault</vt:lpstr>
      <vt:lpstr>Abnormal operating conditions Operations during fault</vt:lpstr>
      <vt:lpstr>Abnormal operating conditions Operations during fault</vt:lpstr>
      <vt:lpstr>Abnormal operating conditions Operations during fault</vt:lpstr>
      <vt:lpstr>Abnormal operating conditions Operations during fault</vt:lpstr>
      <vt:lpstr>Abnormal operating conditions Operations during fault</vt:lpstr>
      <vt:lpstr>Galvanic isolation Common-mode voltages</vt:lpstr>
      <vt:lpstr>Galvanic isolation Common-mode voltages</vt:lpstr>
      <vt:lpstr>Galvanic isolation Other advantages</vt:lpstr>
      <vt:lpstr>Summary</vt:lpstr>
      <vt:lpstr>References</vt:lpstr>
      <vt:lpstr>Thank you! Any questions?</vt:lpstr>
    </vt:vector>
  </TitlesOfParts>
  <Company>Lappeenrannan teknillinen yliopisto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Tomi Riipinen</dc:creator>
  <cp:lastModifiedBy>vvaisane</cp:lastModifiedBy>
  <cp:revision>304</cp:revision>
  <cp:lastPrinted>2012-08-13T13:41:02Z</cp:lastPrinted>
  <dcterms:created xsi:type="dcterms:W3CDTF">2011-04-05T06:14:29Z</dcterms:created>
  <dcterms:modified xsi:type="dcterms:W3CDTF">2012-08-20T06:02:58Z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910496130</vt:i4>
  </property>
  <property fmtid="{D5CDD505-2E9C-101B-9397-08002B2CF9AE}" pid="3" name="_NewReviewCycle">
    <vt:lpwstr/>
  </property>
  <property fmtid="{D5CDD505-2E9C-101B-9397-08002B2CF9AE}" pid="4" name="_EmailSubject">
    <vt:lpwstr>Brugge</vt:lpwstr>
  </property>
  <property fmtid="{D5CDD505-2E9C-101B-9397-08002B2CF9AE}" pid="5" name="_AuthorEmail">
    <vt:lpwstr>Jani.Hiltunen@lut.fi</vt:lpwstr>
  </property>
  <property fmtid="{D5CDD505-2E9C-101B-9397-08002B2CF9AE}" pid="6" name="_AuthorEmailDisplayName">
    <vt:lpwstr>Jani Hiltunen</vt:lpwstr>
  </property>
</Properties>
</file>